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comments/comment1.xml" ContentType="application/vnd.openxmlformats-officedocument.presentationml.comments+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257" r:id="rId2"/>
    <p:sldId id="258" r:id="rId3"/>
    <p:sldId id="279" r:id="rId4"/>
    <p:sldId id="280" r:id="rId5"/>
    <p:sldId id="281" r:id="rId6"/>
    <p:sldId id="282" r:id="rId7"/>
    <p:sldId id="283" r:id="rId8"/>
    <p:sldId id="27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user" initials="u" lastIdx="1" clrIdx="0"/>
</p:cmAuthorLst>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snapVertSplitter="1" vertBarState="minimized" horzBarState="maximized">
    <p:restoredLeft sz="15634" autoAdjust="0"/>
    <p:restoredTop sz="94718" autoAdjust="0"/>
  </p:normalViewPr>
  <p:slideViewPr>
    <p:cSldViewPr>
      <p:cViewPr varScale="1">
        <p:scale>
          <a:sx n="71" d="100"/>
          <a:sy n="71" d="100"/>
        </p:scale>
        <p:origin x="-1308"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commentAuthors" Target="commentAuthors.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1-05-09T21:11:21.971" idx="1">
    <p:pos x="5472" y="1008"/>
    <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4243092-1678-4B08-A390-397DF2A6C855}" type="datetimeFigureOut">
              <a:rPr lang="en-US" smtClean="0"/>
              <a:t>5/9/2011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61F2F35-159D-4E60-B24D-C4AA3B5A7500}"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61F2F35-159D-4E60-B24D-C4AA3B5A7500}" type="slidenum">
              <a:rPr lang="en-US" smtClean="0"/>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61F2F35-159D-4E60-B24D-C4AA3B5A7500}" type="slidenum">
              <a:rPr lang="en-US" smtClean="0"/>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61F2F35-159D-4E60-B24D-C4AA3B5A7500}" type="slidenum">
              <a:rPr lang="en-US" smtClean="0"/>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61F2F35-159D-4E60-B24D-C4AA3B5A7500}" type="slidenum">
              <a:rPr lang="en-US" smtClean="0"/>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61F2F35-159D-4E60-B24D-C4AA3B5A7500}" type="slidenum">
              <a:rPr lang="en-US" smtClean="0"/>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61F2F35-159D-4E60-B24D-C4AA3B5A7500}" type="slidenum">
              <a:rPr lang="en-US" smtClean="0"/>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61F2F35-159D-4E60-B24D-C4AA3B5A7500}" type="slidenum">
              <a:rPr lang="en-US" smtClean="0"/>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61F2F35-159D-4E60-B24D-C4AA3B5A7500}" type="slidenum">
              <a:rPr lang="en-US" smtClean="0"/>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61F2F35-159D-4E60-B24D-C4AA3B5A7500}" type="slidenum">
              <a:rPr lang="en-US" smtClean="0"/>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61F2F35-159D-4E60-B24D-C4AA3B5A7500}" type="slidenum">
              <a:rPr lang="en-US" smtClean="0"/>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61F2F35-159D-4E60-B24D-C4AA3B5A7500}" type="slidenum">
              <a:rPr lang="en-US" smtClean="0"/>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61F2F35-159D-4E60-B24D-C4AA3B5A7500}" type="slidenum">
              <a:rPr lang="en-US" smtClean="0"/>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61F2F35-159D-4E60-B24D-C4AA3B5A7500}" type="slidenum">
              <a:rPr lang="en-US" smtClean="0"/>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61F2F35-159D-4E60-B24D-C4AA3B5A7500}" type="slidenum">
              <a:rPr lang="en-US" smtClean="0"/>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61F2F35-159D-4E60-B24D-C4AA3B5A7500}" type="slidenum">
              <a:rPr lang="en-US" smtClean="0"/>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61F2F35-159D-4E60-B24D-C4AA3B5A7500}" type="slidenum">
              <a:rPr lang="en-US" smtClean="0"/>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61F2F35-159D-4E60-B24D-C4AA3B5A7500}" type="slidenum">
              <a:rPr lang="en-US" smtClean="0"/>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61F2F35-159D-4E60-B24D-C4AA3B5A7500}" type="slidenum">
              <a:rPr lang="en-US" smtClean="0"/>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61F2F35-159D-4E60-B24D-C4AA3B5A7500}" type="slidenum">
              <a:rPr lang="en-US" smtClean="0"/>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61F2F35-159D-4E60-B24D-C4AA3B5A7500}" type="slidenum">
              <a:rPr lang="en-US" smtClean="0"/>
              <a:t>27</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61F2F35-159D-4E60-B24D-C4AA3B5A7500}" type="slidenum">
              <a:rPr lang="en-US" smtClean="0"/>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61F2F35-159D-4E60-B24D-C4AA3B5A7500}" type="slidenum">
              <a:rPr lang="en-US" smtClean="0"/>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61F2F35-159D-4E60-B24D-C4AA3B5A7500}" type="slidenum">
              <a:rPr lang="en-US" smtClean="0"/>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61F2F35-159D-4E60-B24D-C4AA3B5A7500}" type="slidenum">
              <a:rPr lang="en-US" smtClean="0"/>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61F2F35-159D-4E60-B24D-C4AA3B5A7500}" type="slidenum">
              <a:rPr lang="en-US" smtClean="0"/>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61F2F35-159D-4E60-B24D-C4AA3B5A7500}" type="slidenum">
              <a:rPr lang="en-US" smtClean="0"/>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61F2F35-159D-4E60-B24D-C4AA3B5A7500}" type="slidenum">
              <a:rPr lang="en-US" smtClean="0"/>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EDD586C-4B8F-43DB-9C74-4EEF937711EA}" type="datetimeFigureOut">
              <a:rPr lang="en-US" smtClean="0"/>
              <a:t>5/9/2011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E0C0BD-63FE-4F96-9755-0FAF9EAFF906}"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EDD586C-4B8F-43DB-9C74-4EEF937711EA}" type="datetimeFigureOut">
              <a:rPr lang="en-US" smtClean="0"/>
              <a:t>5/9/2011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E0C0BD-63FE-4F96-9755-0FAF9EAFF906}"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EDD586C-4B8F-43DB-9C74-4EEF937711EA}" type="datetimeFigureOut">
              <a:rPr lang="en-US" smtClean="0"/>
              <a:t>5/9/2011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E0C0BD-63FE-4F96-9755-0FAF9EAFF906}"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EDD586C-4B8F-43DB-9C74-4EEF937711EA}" type="datetimeFigureOut">
              <a:rPr lang="en-US" smtClean="0"/>
              <a:t>5/9/2011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E0C0BD-63FE-4F96-9755-0FAF9EAFF906}"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EDD586C-4B8F-43DB-9C74-4EEF937711EA}" type="datetimeFigureOut">
              <a:rPr lang="en-US" smtClean="0"/>
              <a:t>5/9/2011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E0C0BD-63FE-4F96-9755-0FAF9EAFF906}"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EDD586C-4B8F-43DB-9C74-4EEF937711EA}" type="datetimeFigureOut">
              <a:rPr lang="en-US" smtClean="0"/>
              <a:t>5/9/2011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E0C0BD-63FE-4F96-9755-0FAF9EAFF906}"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EDD586C-4B8F-43DB-9C74-4EEF937711EA}" type="datetimeFigureOut">
              <a:rPr lang="en-US" smtClean="0"/>
              <a:t>5/9/2011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7E0C0BD-63FE-4F96-9755-0FAF9EAFF906}"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EDD586C-4B8F-43DB-9C74-4EEF937711EA}" type="datetimeFigureOut">
              <a:rPr lang="en-US" smtClean="0"/>
              <a:t>5/9/2011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7E0C0BD-63FE-4F96-9755-0FAF9EAFF906}"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EDD586C-4B8F-43DB-9C74-4EEF937711EA}" type="datetimeFigureOut">
              <a:rPr lang="en-US" smtClean="0"/>
              <a:t>5/9/2011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7E0C0BD-63FE-4F96-9755-0FAF9EAFF906}"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EDD586C-4B8F-43DB-9C74-4EEF937711EA}" type="datetimeFigureOut">
              <a:rPr lang="en-US" smtClean="0"/>
              <a:t>5/9/2011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E0C0BD-63FE-4F96-9755-0FAF9EAFF906}"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EDD586C-4B8F-43DB-9C74-4EEF937711EA}" type="datetimeFigureOut">
              <a:rPr lang="en-US" smtClean="0"/>
              <a:t>5/9/2011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E0C0BD-63FE-4F96-9755-0FAF9EAFF906}"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DD586C-4B8F-43DB-9C74-4EEF937711EA}" type="datetimeFigureOut">
              <a:rPr lang="en-US" smtClean="0"/>
              <a:t>5/9/2011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7E0C0BD-63FE-4F96-9755-0FAF9EAFF906}"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NBDC </a:t>
            </a:r>
            <a:r>
              <a:rPr lang="en-US" dirty="0" err="1" smtClean="0"/>
              <a:t>Diga</a:t>
            </a:r>
            <a:r>
              <a:rPr lang="en-US" dirty="0" smtClean="0"/>
              <a:t> Livelihood Survey Report</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latin typeface="Times New Roman" pitchFamily="18" charset="0"/>
                <a:cs typeface="Times New Roman" pitchFamily="18" charset="0"/>
              </a:rPr>
              <a:t>Basic components</a:t>
            </a:r>
          </a:p>
          <a:p>
            <a:pPr>
              <a:buNone/>
            </a:pPr>
            <a:r>
              <a:rPr lang="en-US" dirty="0" smtClean="0">
                <a:latin typeface="Times New Roman" pitchFamily="18" charset="0"/>
                <a:cs typeface="Times New Roman" pitchFamily="18" charset="0"/>
              </a:rPr>
              <a:t>Important components that contributed to peoples livelihood</a:t>
            </a:r>
          </a:p>
          <a:p>
            <a:pPr lvl="1"/>
            <a:r>
              <a:rPr lang="en-US" dirty="0" smtClean="0">
                <a:latin typeface="Times New Roman" pitchFamily="18" charset="0"/>
                <a:cs typeface="Times New Roman" pitchFamily="18" charset="0"/>
              </a:rPr>
              <a:t>Food security issues </a:t>
            </a:r>
          </a:p>
          <a:p>
            <a:pPr lvl="1"/>
            <a:r>
              <a:rPr lang="en-US" sz="3200" dirty="0" smtClean="0">
                <a:latin typeface="Times New Roman" pitchFamily="18" charset="0"/>
                <a:cs typeface="Times New Roman" pitchFamily="18" charset="0"/>
              </a:rPr>
              <a:t>Land and land related issues</a:t>
            </a:r>
          </a:p>
          <a:p>
            <a:pPr lvl="1"/>
            <a:r>
              <a:rPr lang="en-US" sz="3200" dirty="0" smtClean="0">
                <a:latin typeface="Times New Roman" pitchFamily="18" charset="0"/>
                <a:cs typeface="Times New Roman" pitchFamily="18" charset="0"/>
              </a:rPr>
              <a:t>Livestock Related issues</a:t>
            </a:r>
          </a:p>
          <a:p>
            <a:pPr lvl="1"/>
            <a:r>
              <a:rPr lang="en-US" sz="3200" dirty="0" smtClean="0">
                <a:latin typeface="Times New Roman" pitchFamily="18" charset="0"/>
                <a:cs typeface="Times New Roman" pitchFamily="18" charset="0"/>
              </a:rPr>
              <a:t>Crop production related issues</a:t>
            </a:r>
          </a:p>
          <a:p>
            <a:pPr lvl="1"/>
            <a:r>
              <a:rPr lang="en-US" sz="3200" dirty="0" smtClean="0">
                <a:latin typeface="Times New Roman" pitchFamily="18" charset="0"/>
                <a:cs typeface="Times New Roman" pitchFamily="18" charset="0"/>
              </a:rPr>
              <a:t>Tree/plantation related issues</a:t>
            </a:r>
          </a:p>
          <a:p>
            <a:pPr lvl="1"/>
            <a:r>
              <a:rPr lang="en-US" sz="3200" dirty="0" smtClean="0">
                <a:latin typeface="Times New Roman" pitchFamily="18" charset="0"/>
                <a:cs typeface="Times New Roman" pitchFamily="18" charset="0"/>
              </a:rPr>
              <a:t>Labor and labor related issues</a:t>
            </a:r>
            <a:endParaRPr lang="en-US" sz="3200" dirty="0">
              <a:latin typeface="Times New Roman" pitchFamily="18" charset="0"/>
              <a:cs typeface="Times New Roman"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Livelihood cont…</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The FGD with the women group have different estimation </a:t>
            </a:r>
            <a:r>
              <a:rPr lang="en-US" dirty="0" err="1" smtClean="0"/>
              <a:t>i.e</a:t>
            </a:r>
            <a:r>
              <a:rPr lang="en-US" dirty="0" smtClean="0"/>
              <a:t>  </a:t>
            </a:r>
            <a:r>
              <a:rPr lang="en-US" dirty="0" smtClean="0"/>
              <a:t>25%, 35% and 30% </a:t>
            </a:r>
            <a:r>
              <a:rPr lang="en-US" dirty="0" smtClean="0"/>
              <a:t>in </a:t>
            </a:r>
            <a:r>
              <a:rPr lang="en-US" dirty="0" err="1" smtClean="0"/>
              <a:t>Bikila,Guddisa</a:t>
            </a:r>
            <a:r>
              <a:rPr lang="en-US" dirty="0" smtClean="0"/>
              <a:t> and </a:t>
            </a:r>
            <a:r>
              <a:rPr lang="en-US" dirty="0" err="1" smtClean="0"/>
              <a:t>Lelissa</a:t>
            </a:r>
            <a:r>
              <a:rPr lang="en-US" dirty="0" smtClean="0"/>
              <a:t> </a:t>
            </a:r>
            <a:r>
              <a:rPr lang="en-US" dirty="0" err="1" smtClean="0"/>
              <a:t>Dimtu</a:t>
            </a:r>
            <a:r>
              <a:rPr lang="en-US" dirty="0" smtClean="0"/>
              <a:t> respectively. </a:t>
            </a:r>
          </a:p>
          <a:p>
            <a:r>
              <a:rPr lang="en-US" dirty="0" smtClean="0"/>
              <a:t>Thus, there exist landholding variation between household(example ,in </a:t>
            </a:r>
            <a:r>
              <a:rPr lang="en-US" dirty="0" err="1" smtClean="0"/>
              <a:t>Bikila</a:t>
            </a:r>
            <a:r>
              <a:rPr lang="en-US" dirty="0" smtClean="0"/>
              <a:t> minimum 0 and maximum may be 4-5 hectare) which create differences in their livelihood.</a:t>
            </a:r>
          </a:p>
          <a:p>
            <a:pPr algn="just"/>
            <a:r>
              <a:rPr lang="en-US" dirty="0" smtClean="0"/>
              <a:t>In addition to lack and shortage of land, the discussion in the five kebele also revealed  that even for those who have assumed to have land, </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Livelihood cont…</a:t>
            </a:r>
            <a:endParaRPr lang="en-US" dirty="0"/>
          </a:p>
        </p:txBody>
      </p:sp>
      <p:sp>
        <p:nvSpPr>
          <p:cNvPr id="3" name="Content Placeholder 2"/>
          <p:cNvSpPr>
            <a:spLocks noGrp="1"/>
          </p:cNvSpPr>
          <p:nvPr>
            <p:ph idx="1"/>
          </p:nvPr>
        </p:nvSpPr>
        <p:spPr/>
        <p:txBody>
          <a:bodyPr>
            <a:normAutofit fontScale="77500" lnSpcReduction="20000"/>
          </a:bodyPr>
          <a:lstStyle/>
          <a:p>
            <a:pPr>
              <a:buNone/>
            </a:pPr>
            <a:r>
              <a:rPr lang="en-US" dirty="0" smtClean="0"/>
              <a:t>the productively of land is significantly decreases owning to soil erosion( a serious problem across the study area), lack fertility of soil, problems of termite</a:t>
            </a:r>
            <a:endParaRPr lang="en-US" dirty="0" smtClean="0"/>
          </a:p>
          <a:p>
            <a:r>
              <a:rPr lang="en-US" dirty="0" smtClean="0"/>
              <a:t>However, the farmers have also some indigenous coping mechanism for shortage, lack land as well as soil erosion due to lack of terrace ,deforestation, overgrazing, repeated </a:t>
            </a:r>
            <a:r>
              <a:rPr lang="en-US" dirty="0"/>
              <a:t>f</a:t>
            </a:r>
            <a:r>
              <a:rPr lang="en-US" dirty="0" smtClean="0"/>
              <a:t>arming and the topographic nature (sloppy nature of the land especially, </a:t>
            </a:r>
            <a:r>
              <a:rPr lang="en-US" dirty="0" err="1" smtClean="0"/>
              <a:t>Giddusa</a:t>
            </a:r>
            <a:r>
              <a:rPr lang="en-US" dirty="0" smtClean="0"/>
              <a:t>, upper </a:t>
            </a:r>
            <a:r>
              <a:rPr lang="en-US" dirty="0" err="1" smtClean="0"/>
              <a:t>Bikila</a:t>
            </a:r>
            <a:r>
              <a:rPr lang="en-US" dirty="0" smtClean="0"/>
              <a:t>, and </a:t>
            </a:r>
            <a:r>
              <a:rPr lang="en-US" dirty="0" err="1" smtClean="0"/>
              <a:t>Adugna</a:t>
            </a:r>
            <a:r>
              <a:rPr lang="en-US" dirty="0" smtClean="0"/>
              <a:t>). </a:t>
            </a:r>
          </a:p>
          <a:p>
            <a:pPr algn="just"/>
            <a:r>
              <a:rPr lang="en-US" dirty="0" smtClean="0"/>
              <a:t>For shortage of land and lack of land, they have been using local coping mechanisms such as  </a:t>
            </a:r>
            <a:r>
              <a:rPr lang="en-US" i="1" dirty="0" err="1" smtClean="0"/>
              <a:t>qixxee</a:t>
            </a:r>
            <a:r>
              <a:rPr lang="en-US" dirty="0" smtClean="0"/>
              <a:t> (Sharecropping), </a:t>
            </a:r>
            <a:r>
              <a:rPr lang="en-US" i="1" dirty="0" err="1" smtClean="0"/>
              <a:t>Hirbo</a:t>
            </a:r>
            <a:r>
              <a:rPr lang="en-US" dirty="0" smtClean="0"/>
              <a:t>(land rent), </a:t>
            </a:r>
            <a:r>
              <a:rPr lang="en-US" i="1" dirty="0" err="1" smtClean="0"/>
              <a:t>siso</a:t>
            </a:r>
            <a:r>
              <a:rPr lang="en-US" dirty="0" smtClean="0"/>
              <a:t>(is also and rent but the ration is mostly 4:1), </a:t>
            </a:r>
            <a:r>
              <a:rPr lang="en-US" i="1" dirty="0" err="1" smtClean="0"/>
              <a:t>Kenna</a:t>
            </a:r>
            <a:r>
              <a:rPr lang="en-US" dirty="0" smtClean="0"/>
              <a:t>(gift) for those in close proximity.  </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Livelihood cont…</a:t>
            </a:r>
            <a:endParaRPr lang="en-US" dirty="0"/>
          </a:p>
        </p:txBody>
      </p:sp>
      <p:sp>
        <p:nvSpPr>
          <p:cNvPr id="3" name="Content Placeholder 2"/>
          <p:cNvSpPr>
            <a:spLocks noGrp="1"/>
          </p:cNvSpPr>
          <p:nvPr>
            <p:ph idx="1"/>
          </p:nvPr>
        </p:nvSpPr>
        <p:spPr/>
        <p:txBody>
          <a:bodyPr>
            <a:normAutofit fontScale="85000" lnSpcReduction="20000"/>
          </a:bodyPr>
          <a:lstStyle/>
          <a:p>
            <a:pPr algn="just">
              <a:buNone/>
            </a:pPr>
            <a:r>
              <a:rPr lang="en-US" dirty="0" smtClean="0"/>
              <a:t>In some areas such as </a:t>
            </a:r>
            <a:r>
              <a:rPr lang="en-US" dirty="0" err="1" smtClean="0"/>
              <a:t>Agugna</a:t>
            </a:r>
            <a:r>
              <a:rPr lang="en-US" dirty="0" smtClean="0"/>
              <a:t> and </a:t>
            </a:r>
            <a:r>
              <a:rPr lang="en-US" dirty="0" err="1" smtClean="0"/>
              <a:t>Lelisa</a:t>
            </a:r>
            <a:r>
              <a:rPr lang="en-US" dirty="0" smtClean="0"/>
              <a:t> </a:t>
            </a:r>
            <a:r>
              <a:rPr lang="en-US" dirty="0" err="1" smtClean="0"/>
              <a:t>Dimtu</a:t>
            </a:r>
            <a:r>
              <a:rPr lang="en-US" dirty="0" smtClean="0"/>
              <a:t>, they interchangeably use </a:t>
            </a:r>
            <a:r>
              <a:rPr lang="en-US" dirty="0" err="1" smtClean="0"/>
              <a:t>siso</a:t>
            </a:r>
            <a:r>
              <a:rPr lang="en-US" dirty="0" smtClean="0"/>
              <a:t> with </a:t>
            </a:r>
            <a:r>
              <a:rPr lang="en-US" dirty="0" err="1" smtClean="0"/>
              <a:t>Hirbo</a:t>
            </a:r>
            <a:r>
              <a:rPr lang="en-US" dirty="0" smtClean="0"/>
              <a:t>.</a:t>
            </a:r>
            <a:endParaRPr lang="en-US" dirty="0" smtClean="0"/>
          </a:p>
          <a:p>
            <a:pPr algn="just"/>
            <a:r>
              <a:rPr lang="en-US" dirty="0" smtClean="0"/>
              <a:t>To some extent inheritance of land also important coping mechanisms for land acquisition.</a:t>
            </a:r>
          </a:p>
          <a:p>
            <a:pPr algn="just"/>
            <a:r>
              <a:rPr lang="en-US" dirty="0" smtClean="0"/>
              <a:t>However, these local coping mechanisms are not as such enough to generate sufficient livelihoods and some of them are currently difficulty even to exist </a:t>
            </a:r>
          </a:p>
          <a:p>
            <a:pPr algn="just"/>
            <a:r>
              <a:rPr lang="en-US" dirty="0" smtClean="0"/>
              <a:t>For soil erosion, the discussion reveals that mainly used local means such as drainage furrow, soil with sack and stone bund making on the upper parts of the cultivated land, and so a limited extent some of them also plant trees.  </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Livelihood cont…</a:t>
            </a:r>
            <a:endParaRPr lang="en-US" dirty="0"/>
          </a:p>
        </p:txBody>
      </p:sp>
      <p:sp>
        <p:nvSpPr>
          <p:cNvPr id="3" name="Content Placeholder 2"/>
          <p:cNvSpPr>
            <a:spLocks noGrp="1"/>
          </p:cNvSpPr>
          <p:nvPr>
            <p:ph idx="1"/>
          </p:nvPr>
        </p:nvSpPr>
        <p:spPr/>
        <p:txBody>
          <a:bodyPr>
            <a:normAutofit fontScale="85000" lnSpcReduction="10000"/>
          </a:bodyPr>
          <a:lstStyle/>
          <a:p>
            <a:pPr algn="just"/>
            <a:r>
              <a:rPr lang="en-US" dirty="0" smtClean="0"/>
              <a:t>For the problem of soil fertility, some of them using crop rotation, using chemical fertilizer, and cattle kraal shifting over land to use animal manure as fertilizer(especially for land near and round to their homestead)</a:t>
            </a:r>
          </a:p>
          <a:p>
            <a:pPr algn="just"/>
            <a:r>
              <a:rPr lang="en-US" dirty="0" smtClean="0"/>
              <a:t>Land is important resources upon which crops are grown and livestock are grazed.</a:t>
            </a:r>
          </a:p>
          <a:p>
            <a:r>
              <a:rPr lang="en-US" dirty="0" smtClean="0"/>
              <a:t>Crops, fruits and vegetables gown for foods in the kebeles show slight variation. Example in </a:t>
            </a:r>
            <a:r>
              <a:rPr lang="en-US" dirty="0" err="1" smtClean="0"/>
              <a:t>Bikila</a:t>
            </a:r>
            <a:r>
              <a:rPr lang="en-US" dirty="0"/>
              <a:t> Maize, sorghum, Millet, oil seeds(</a:t>
            </a:r>
            <a:r>
              <a:rPr lang="en-US" i="1" dirty="0" err="1"/>
              <a:t>selix</a:t>
            </a:r>
            <a:r>
              <a:rPr lang="en-US" dirty="0"/>
              <a:t> and </a:t>
            </a:r>
            <a:r>
              <a:rPr lang="en-US" i="1" dirty="0" err="1"/>
              <a:t>Nug</a:t>
            </a:r>
            <a:r>
              <a:rPr lang="en-US" i="1" dirty="0"/>
              <a:t>),</a:t>
            </a:r>
            <a:r>
              <a:rPr lang="en-US" dirty="0"/>
              <a:t> </a:t>
            </a:r>
            <a:r>
              <a:rPr lang="en-US" i="1" dirty="0" err="1"/>
              <a:t>Anchote</a:t>
            </a:r>
            <a:r>
              <a:rPr lang="en-US" dirty="0"/>
              <a:t>, </a:t>
            </a:r>
            <a:r>
              <a:rPr lang="en-US" i="1" dirty="0" err="1"/>
              <a:t>Gelebi</a:t>
            </a:r>
            <a:r>
              <a:rPr lang="en-US" dirty="0"/>
              <a:t>, and to some extent </a:t>
            </a:r>
            <a:r>
              <a:rPr lang="en-US" dirty="0" err="1"/>
              <a:t>teff</a:t>
            </a:r>
            <a:r>
              <a:rPr lang="en-US" dirty="0"/>
              <a:t>, </a:t>
            </a:r>
            <a:r>
              <a:rPr lang="en-US" dirty="0" smtClean="0"/>
              <a:t>coffee of which </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Livelihood cont…</a:t>
            </a:r>
            <a:endParaRPr lang="en-US" dirty="0"/>
          </a:p>
        </p:txBody>
      </p:sp>
      <p:sp>
        <p:nvSpPr>
          <p:cNvPr id="3" name="Content Placeholder 2"/>
          <p:cNvSpPr>
            <a:spLocks noGrp="1"/>
          </p:cNvSpPr>
          <p:nvPr>
            <p:ph idx="1"/>
          </p:nvPr>
        </p:nvSpPr>
        <p:spPr/>
        <p:txBody>
          <a:bodyPr>
            <a:normAutofit fontScale="85000" lnSpcReduction="10000"/>
          </a:bodyPr>
          <a:lstStyle/>
          <a:p>
            <a:pPr>
              <a:buNone/>
            </a:pPr>
            <a:r>
              <a:rPr lang="en-US" dirty="0"/>
              <a:t>Oil seeds, coffee for the upper kebeles and Mango, papaya and </a:t>
            </a:r>
            <a:r>
              <a:rPr lang="en-US" dirty="0" err="1"/>
              <a:t>totmato</a:t>
            </a:r>
            <a:r>
              <a:rPr lang="en-US" dirty="0"/>
              <a:t> for the lower </a:t>
            </a:r>
            <a:r>
              <a:rPr lang="en-US" dirty="0" smtClean="0"/>
              <a:t>kebele are cash crops</a:t>
            </a:r>
          </a:p>
          <a:p>
            <a:r>
              <a:rPr lang="en-US" dirty="0" smtClean="0"/>
              <a:t>In </a:t>
            </a:r>
            <a:r>
              <a:rPr lang="en-US" dirty="0" err="1" smtClean="0"/>
              <a:t>Arjo</a:t>
            </a:r>
            <a:r>
              <a:rPr lang="en-US" dirty="0" smtClean="0"/>
              <a:t> </a:t>
            </a:r>
            <a:r>
              <a:rPr lang="en-US" dirty="0"/>
              <a:t>Maize, sorghum, Millet, oil seeds(</a:t>
            </a:r>
            <a:r>
              <a:rPr lang="en-US" dirty="0" err="1"/>
              <a:t>selix</a:t>
            </a:r>
            <a:r>
              <a:rPr lang="en-US" dirty="0"/>
              <a:t> and </a:t>
            </a:r>
            <a:r>
              <a:rPr lang="en-US" dirty="0" err="1"/>
              <a:t>Nug</a:t>
            </a:r>
            <a:r>
              <a:rPr lang="en-US" dirty="0"/>
              <a:t>), </a:t>
            </a:r>
            <a:r>
              <a:rPr lang="en-US" dirty="0" err="1"/>
              <a:t>Gelebi</a:t>
            </a:r>
            <a:r>
              <a:rPr lang="en-US" dirty="0"/>
              <a:t>, </a:t>
            </a:r>
            <a:r>
              <a:rPr lang="en-US" dirty="0" err="1"/>
              <a:t>Ruze</a:t>
            </a:r>
            <a:r>
              <a:rPr lang="en-US" dirty="0"/>
              <a:t>, to some extent </a:t>
            </a:r>
            <a:r>
              <a:rPr lang="en-US" dirty="0" err="1" smtClean="0"/>
              <a:t>teff</a:t>
            </a:r>
            <a:r>
              <a:rPr lang="en-US" dirty="0" smtClean="0"/>
              <a:t>,</a:t>
            </a:r>
            <a:endParaRPr lang="en-US" dirty="0"/>
          </a:p>
          <a:p>
            <a:pPr>
              <a:buNone/>
            </a:pPr>
            <a:r>
              <a:rPr lang="en-US" dirty="0"/>
              <a:t>mango, papaya ,</a:t>
            </a:r>
            <a:r>
              <a:rPr lang="en-US" dirty="0" smtClean="0"/>
              <a:t>Pauper, coffee, Cabbages</a:t>
            </a:r>
            <a:r>
              <a:rPr lang="en-US" dirty="0"/>
              <a:t>, </a:t>
            </a:r>
            <a:r>
              <a:rPr lang="en-US" dirty="0" err="1" smtClean="0"/>
              <a:t>Abukado</a:t>
            </a:r>
            <a:r>
              <a:rPr lang="en-US" dirty="0" smtClean="0"/>
              <a:t>, </a:t>
            </a:r>
            <a:r>
              <a:rPr lang="en-US" dirty="0" err="1" smtClean="0"/>
              <a:t>Anchote</a:t>
            </a:r>
            <a:r>
              <a:rPr lang="en-US" dirty="0"/>
              <a:t>, onion, potato, </a:t>
            </a:r>
            <a:r>
              <a:rPr lang="en-US" dirty="0" smtClean="0"/>
              <a:t>carrot of which </a:t>
            </a:r>
            <a:r>
              <a:rPr lang="en-US" dirty="0"/>
              <a:t>Mango, papaya, oil </a:t>
            </a:r>
            <a:r>
              <a:rPr lang="en-US" dirty="0" smtClean="0"/>
              <a:t>seed and coffee are important cash crops</a:t>
            </a:r>
          </a:p>
          <a:p>
            <a:r>
              <a:rPr lang="en-US" dirty="0" smtClean="0"/>
              <a:t>In </a:t>
            </a:r>
            <a:r>
              <a:rPr lang="en-US" dirty="0" err="1" smtClean="0"/>
              <a:t>Guddisa</a:t>
            </a:r>
            <a:r>
              <a:rPr lang="en-US" dirty="0" smtClean="0"/>
              <a:t> </a:t>
            </a:r>
            <a:r>
              <a:rPr lang="en-US" dirty="0"/>
              <a:t>Maize, barely, wheat, ,</a:t>
            </a:r>
            <a:r>
              <a:rPr lang="en-US" dirty="0" err="1"/>
              <a:t>enset</a:t>
            </a:r>
            <a:r>
              <a:rPr lang="en-US" dirty="0"/>
              <a:t>, sorghum, potato, </a:t>
            </a:r>
            <a:r>
              <a:rPr lang="en-US" i="1" dirty="0" err="1" smtClean="0"/>
              <a:t>Galabii</a:t>
            </a:r>
            <a:r>
              <a:rPr lang="en-US" i="1" dirty="0" smtClean="0"/>
              <a:t> and coffee of which </a:t>
            </a:r>
            <a:r>
              <a:rPr lang="en-US" dirty="0"/>
              <a:t>Coffee, and to some extent </a:t>
            </a:r>
            <a:r>
              <a:rPr lang="en-US" dirty="0" err="1"/>
              <a:t>peans</a:t>
            </a:r>
            <a:r>
              <a:rPr lang="en-US" dirty="0"/>
              <a:t> and beans and potato</a:t>
            </a:r>
            <a:endParaRPr lang="en-US" i="1" dirty="0" smtClean="0"/>
          </a:p>
          <a:p>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Livelihood cont…</a:t>
            </a:r>
            <a:endParaRPr lang="en-US" dirty="0"/>
          </a:p>
        </p:txBody>
      </p:sp>
      <p:sp>
        <p:nvSpPr>
          <p:cNvPr id="3" name="Content Placeholder 2"/>
          <p:cNvSpPr>
            <a:spLocks noGrp="1"/>
          </p:cNvSpPr>
          <p:nvPr>
            <p:ph idx="1"/>
          </p:nvPr>
        </p:nvSpPr>
        <p:spPr/>
        <p:txBody>
          <a:bodyPr>
            <a:normAutofit fontScale="85000" lnSpcReduction="10000"/>
          </a:bodyPr>
          <a:lstStyle/>
          <a:p>
            <a:r>
              <a:rPr lang="en-US" i="1" dirty="0" smtClean="0"/>
              <a:t>In </a:t>
            </a:r>
            <a:r>
              <a:rPr lang="en-US" i="1" dirty="0" err="1" smtClean="0"/>
              <a:t>Lelisa</a:t>
            </a:r>
            <a:r>
              <a:rPr lang="en-US" i="1" dirty="0" smtClean="0"/>
              <a:t> </a:t>
            </a:r>
            <a:r>
              <a:rPr lang="en-US" i="1" dirty="0" err="1" smtClean="0"/>
              <a:t>Dimtu</a:t>
            </a:r>
            <a:r>
              <a:rPr lang="en-US" i="1" dirty="0" smtClean="0"/>
              <a:t> </a:t>
            </a:r>
            <a:r>
              <a:rPr lang="en-US" dirty="0" smtClean="0"/>
              <a:t>Sorghum, maize Millet, Salix, mango, </a:t>
            </a:r>
            <a:r>
              <a:rPr lang="en-US" dirty="0" err="1" smtClean="0"/>
              <a:t>papya</a:t>
            </a:r>
            <a:r>
              <a:rPr lang="en-US" dirty="0" smtClean="0"/>
              <a:t> and coffee of which </a:t>
            </a:r>
            <a:r>
              <a:rPr lang="en-US" i="1" dirty="0" err="1"/>
              <a:t>Selix</a:t>
            </a:r>
            <a:r>
              <a:rPr lang="en-US" i="1" dirty="0"/>
              <a:t>,</a:t>
            </a:r>
            <a:r>
              <a:rPr lang="en-US" dirty="0"/>
              <a:t> Papaya and mango</a:t>
            </a:r>
            <a:endParaRPr lang="en-US" dirty="0" smtClean="0"/>
          </a:p>
          <a:p>
            <a:r>
              <a:rPr lang="en-US" dirty="0" smtClean="0"/>
              <a:t>In </a:t>
            </a:r>
            <a:r>
              <a:rPr lang="en-US" dirty="0" err="1" smtClean="0"/>
              <a:t>Adugna</a:t>
            </a:r>
            <a:r>
              <a:rPr lang="en-US" dirty="0" smtClean="0"/>
              <a:t> </a:t>
            </a:r>
            <a:r>
              <a:rPr lang="en-US" dirty="0" err="1"/>
              <a:t>Teff</a:t>
            </a:r>
            <a:r>
              <a:rPr lang="en-US" dirty="0"/>
              <a:t>, Maize, </a:t>
            </a:r>
            <a:r>
              <a:rPr lang="en-US" dirty="0" smtClean="0"/>
              <a:t>barely, wheat ,enset,sorghum,potato,</a:t>
            </a:r>
            <a:r>
              <a:rPr lang="en-US" i="1" dirty="0" smtClean="0"/>
              <a:t>Galabii</a:t>
            </a:r>
            <a:r>
              <a:rPr lang="en-US" dirty="0" smtClean="0"/>
              <a:t>,maiz,millet,beans,peans,potato</a:t>
            </a:r>
            <a:r>
              <a:rPr lang="en-US" i="1" dirty="0" smtClean="0"/>
              <a:t>,anchote, of which </a:t>
            </a:r>
            <a:r>
              <a:rPr lang="en-US" i="1" dirty="0"/>
              <a:t>Wheat, </a:t>
            </a:r>
            <a:r>
              <a:rPr lang="en-US" i="1" dirty="0" smtClean="0"/>
              <a:t>coffee, beans</a:t>
            </a:r>
            <a:r>
              <a:rPr lang="en-US" i="1" dirty="0"/>
              <a:t>, </a:t>
            </a:r>
            <a:r>
              <a:rPr lang="en-US" i="1" dirty="0" err="1" smtClean="0"/>
              <a:t>pean</a:t>
            </a:r>
            <a:r>
              <a:rPr lang="en-US" i="1" dirty="0" smtClean="0"/>
              <a:t>,</a:t>
            </a:r>
          </a:p>
          <a:p>
            <a:r>
              <a:rPr lang="en-US" i="1" dirty="0" smtClean="0"/>
              <a:t>Crop production is mainly affected by </a:t>
            </a:r>
            <a:r>
              <a:rPr lang="en-US" dirty="0"/>
              <a:t>Termite, Shortage of land, infertility of land, limited or lack of draft animals, increasing price of fertilizer, wild animals such as baboon, </a:t>
            </a:r>
            <a:r>
              <a:rPr lang="en-US" dirty="0" smtClean="0"/>
              <a:t>monkey and soil erosion, Weed and </a:t>
            </a:r>
            <a:r>
              <a:rPr lang="en-US" dirty="0"/>
              <a:t>variability of rainfall</a:t>
            </a:r>
          </a:p>
          <a:p>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Livelihood cont…</a:t>
            </a:r>
            <a:endParaRPr lang="en-US" dirty="0"/>
          </a:p>
        </p:txBody>
      </p:sp>
      <p:sp>
        <p:nvSpPr>
          <p:cNvPr id="3" name="Content Placeholder 2"/>
          <p:cNvSpPr>
            <a:spLocks noGrp="1"/>
          </p:cNvSpPr>
          <p:nvPr>
            <p:ph idx="1"/>
          </p:nvPr>
        </p:nvSpPr>
        <p:spPr/>
        <p:txBody>
          <a:bodyPr/>
          <a:lstStyle/>
          <a:p>
            <a:pPr algn="just"/>
            <a:r>
              <a:rPr lang="en-US" dirty="0" smtClean="0"/>
              <a:t>Irrigation is rarely practiced in almost all kebeles and even the practice is also dominated by the traditional one which they call it </a:t>
            </a:r>
            <a:r>
              <a:rPr lang="en-US" i="1" dirty="0" smtClean="0"/>
              <a:t>bone</a:t>
            </a:r>
            <a:r>
              <a:rPr lang="en-US" dirty="0" smtClean="0"/>
              <a:t>. Ownership to irrigation land is passed from generation to generation through inheritance but few areas such as </a:t>
            </a:r>
            <a:r>
              <a:rPr lang="en-US" dirty="0" err="1" smtClean="0"/>
              <a:t>Guddisa</a:t>
            </a:r>
            <a:r>
              <a:rPr lang="en-US" dirty="0" smtClean="0"/>
              <a:t> there is allocation by the government during </a:t>
            </a:r>
            <a:r>
              <a:rPr lang="en-US" dirty="0" err="1" smtClean="0"/>
              <a:t>Derge’s</a:t>
            </a:r>
            <a:r>
              <a:rPr lang="en-US" dirty="0" smtClean="0"/>
              <a:t> regime. There is no formal water user </a:t>
            </a:r>
            <a:r>
              <a:rPr lang="en-US" dirty="0" err="1" smtClean="0"/>
              <a:t>associaltion</a:t>
            </a:r>
            <a:r>
              <a:rPr lang="en-US" dirty="0" smtClean="0"/>
              <a:t> </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Livelihood cont…</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Conflict over water is less except in </a:t>
            </a:r>
            <a:r>
              <a:rPr lang="en-US" dirty="0" err="1" smtClean="0"/>
              <a:t>Arjo</a:t>
            </a:r>
            <a:r>
              <a:rPr lang="en-US" dirty="0" smtClean="0"/>
              <a:t> area where some farmer create dispute over access to water waterways  can easily be solved by elders. </a:t>
            </a:r>
          </a:p>
          <a:p>
            <a:pPr algn="ctr"/>
            <a:r>
              <a:rPr lang="en-US" b="1" dirty="0" smtClean="0"/>
              <a:t>Livestock</a:t>
            </a:r>
          </a:p>
          <a:p>
            <a:r>
              <a:rPr lang="en-US" dirty="0" smtClean="0"/>
              <a:t>Is the crucial resources of the study for their livelihoods. Oxen, cow, sheep, goat, hen are the common livestock across kebeles but in addition to these donkey exist in </a:t>
            </a:r>
            <a:r>
              <a:rPr lang="en-US" dirty="0" err="1" smtClean="0"/>
              <a:t>Arjo,Lelisa</a:t>
            </a:r>
            <a:r>
              <a:rPr lang="en-US" dirty="0" smtClean="0"/>
              <a:t> </a:t>
            </a:r>
            <a:r>
              <a:rPr lang="en-US" dirty="0" err="1" smtClean="0"/>
              <a:t>Dimtu,Guddisa</a:t>
            </a:r>
            <a:r>
              <a:rPr lang="en-US" dirty="0" smtClean="0"/>
              <a:t> and </a:t>
            </a:r>
            <a:r>
              <a:rPr lang="en-US" dirty="0" err="1" smtClean="0"/>
              <a:t>Adugna</a:t>
            </a:r>
            <a:r>
              <a:rPr lang="en-US" dirty="0" smtClean="0"/>
              <a:t>. Moreover, in </a:t>
            </a:r>
            <a:r>
              <a:rPr lang="en-US" dirty="0" err="1" smtClean="0"/>
              <a:t>Adugna</a:t>
            </a:r>
            <a:r>
              <a:rPr lang="en-US" dirty="0" smtClean="0"/>
              <a:t> horse also a common animal for transportation</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Livelihood cont…</a:t>
            </a:r>
            <a:endParaRPr lang="en-US" dirty="0"/>
          </a:p>
        </p:txBody>
      </p:sp>
      <p:sp>
        <p:nvSpPr>
          <p:cNvPr id="3" name="Content Placeholder 2"/>
          <p:cNvSpPr>
            <a:spLocks noGrp="1"/>
          </p:cNvSpPr>
          <p:nvPr>
            <p:ph idx="1"/>
          </p:nvPr>
        </p:nvSpPr>
        <p:spPr/>
        <p:txBody>
          <a:bodyPr>
            <a:normAutofit fontScale="92500" lnSpcReduction="20000"/>
          </a:bodyPr>
          <a:lstStyle/>
          <a:p>
            <a:pPr lvl="0"/>
            <a:r>
              <a:rPr lang="en-US" dirty="0"/>
              <a:t>Cow: for reproduction, meat,  milk and milk product for consumption and their hide  also used for cash income and their manure used as fertilizer;</a:t>
            </a:r>
          </a:p>
          <a:p>
            <a:pPr lvl="0"/>
            <a:r>
              <a:rPr lang="en-US" dirty="0"/>
              <a:t>Oxen: For plough, thresh  meat, for consumption and their hide  also used for cash income and their manure used as fertilizer; </a:t>
            </a:r>
          </a:p>
          <a:p>
            <a:pPr lvl="0"/>
            <a:r>
              <a:rPr lang="en-US" dirty="0"/>
              <a:t>Sheep, goat and hen: Used as sources of cash income to cover costs of fertilizer, clothing of family members, cover educational materials for children and finally if </a:t>
            </a:r>
            <a:r>
              <a:rPr lang="en-US" dirty="0" err="1"/>
              <a:t>slaughted</a:t>
            </a:r>
            <a:r>
              <a:rPr lang="en-US" dirty="0"/>
              <a:t>   for foods;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Livelihood cont…</a:t>
            </a:r>
            <a:endParaRPr lang="en-US" dirty="0"/>
          </a:p>
        </p:txBody>
      </p:sp>
      <p:sp>
        <p:nvSpPr>
          <p:cNvPr id="3" name="Content Placeholder 2"/>
          <p:cNvSpPr>
            <a:spLocks noGrp="1"/>
          </p:cNvSpPr>
          <p:nvPr>
            <p:ph idx="1"/>
          </p:nvPr>
        </p:nvSpPr>
        <p:spPr>
          <a:xfrm>
            <a:off x="457200" y="1600200"/>
            <a:ext cx="8229600" cy="4724400"/>
          </a:xfrm>
        </p:spPr>
        <p:txBody>
          <a:bodyPr>
            <a:noAutofit/>
          </a:bodyPr>
          <a:lstStyle/>
          <a:p>
            <a:pPr algn="just"/>
            <a:r>
              <a:rPr lang="en-US" sz="2400" dirty="0" smtClean="0"/>
              <a:t>Hen: used to cover small expenditure in the home and managed by women. Their meet also used for consumption.</a:t>
            </a:r>
          </a:p>
          <a:p>
            <a:pPr algn="just"/>
            <a:r>
              <a:rPr lang="en-US" sz="2400" dirty="0" smtClean="0"/>
              <a:t>All population do not have such animals for their livelihood. Especially  the participant estimated percentage of population who do not have any oxen as </a:t>
            </a:r>
            <a:r>
              <a:rPr lang="en-US" sz="2400" dirty="0"/>
              <a:t>40</a:t>
            </a:r>
            <a:r>
              <a:rPr lang="en-US" sz="2400" dirty="0" smtClean="0"/>
              <a:t>% , 30%, 30%, 35% , 33% in </a:t>
            </a:r>
            <a:r>
              <a:rPr lang="en-US" sz="2400" dirty="0" err="1" smtClean="0"/>
              <a:t>Bikila</a:t>
            </a:r>
            <a:r>
              <a:rPr lang="en-US" sz="2400" dirty="0" smtClean="0"/>
              <a:t>, </a:t>
            </a:r>
            <a:r>
              <a:rPr lang="en-US" sz="2400" dirty="0" err="1" smtClean="0"/>
              <a:t>Arjo</a:t>
            </a:r>
            <a:r>
              <a:rPr lang="en-US" sz="2400" dirty="0" smtClean="0"/>
              <a:t>, </a:t>
            </a:r>
            <a:r>
              <a:rPr lang="en-US" sz="2400" dirty="0" err="1" smtClean="0"/>
              <a:t>Guddisa</a:t>
            </a:r>
            <a:r>
              <a:rPr lang="en-US" sz="2400" dirty="0" smtClean="0"/>
              <a:t>, </a:t>
            </a:r>
            <a:r>
              <a:rPr lang="en-US" sz="2400" dirty="0" err="1" smtClean="0"/>
              <a:t>Lelisa</a:t>
            </a:r>
            <a:r>
              <a:rPr lang="en-US" sz="2400" dirty="0" smtClean="0"/>
              <a:t> </a:t>
            </a:r>
            <a:r>
              <a:rPr lang="en-US" sz="2400" dirty="0" err="1" smtClean="0"/>
              <a:t>Dimtu</a:t>
            </a:r>
            <a:r>
              <a:rPr lang="en-US" sz="2400" dirty="0" smtClean="0"/>
              <a:t> and </a:t>
            </a:r>
            <a:r>
              <a:rPr lang="en-US" sz="2400" dirty="0" err="1" smtClean="0"/>
              <a:t>Adugna</a:t>
            </a:r>
            <a:r>
              <a:rPr lang="en-US" sz="2400" dirty="0" smtClean="0"/>
              <a:t> respectively. </a:t>
            </a:r>
            <a:endParaRPr lang="en-US" sz="2400" dirty="0"/>
          </a:p>
          <a:p>
            <a:pPr algn="just"/>
            <a:r>
              <a:rPr lang="en-US" sz="2400" dirty="0" smtClean="0"/>
              <a:t>Those who do not have any oxen to plough their land enter into some local arrangement fort their livelihood.</a:t>
            </a:r>
          </a:p>
          <a:p>
            <a:pPr lvl="0" algn="just"/>
            <a:r>
              <a:rPr lang="en-US" sz="2400" i="1" dirty="0"/>
              <a:t>Risk sharing</a:t>
            </a:r>
            <a:r>
              <a:rPr lang="en-US" sz="2400" dirty="0"/>
              <a:t>: when animal especially oxen die from some households, they lent out oxen for a day or two to three days for </a:t>
            </a:r>
            <a:r>
              <a:rPr lang="en-US" sz="2400" dirty="0" smtClean="0"/>
              <a:t>ploughing depending on close proximity in social and geographical distances</a:t>
            </a:r>
            <a:endParaRPr lang="en-US" sz="24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Livelihood cont…</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Food Security</a:t>
            </a:r>
          </a:p>
          <a:p>
            <a:r>
              <a:rPr lang="en-US" dirty="0" smtClean="0"/>
              <a:t>There are some people who cam meet their food requirements in an average year (6 months). Most people faces seasonal food shortage on the five kebeles. </a:t>
            </a:r>
          </a:p>
          <a:p>
            <a:r>
              <a:rPr lang="en-US" dirty="0" smtClean="0"/>
              <a:t>Months of food security times varies from kebele to kebele and even between men and women. For example, 5-6 ,6.5 ,6, 6, 7 months for </a:t>
            </a:r>
            <a:r>
              <a:rPr lang="en-US" dirty="0" err="1" smtClean="0"/>
              <a:t>Bikila</a:t>
            </a:r>
            <a:r>
              <a:rPr lang="en-US" dirty="0" smtClean="0"/>
              <a:t>, </a:t>
            </a:r>
            <a:r>
              <a:rPr lang="en-US" dirty="0" err="1" smtClean="0"/>
              <a:t>Arjo</a:t>
            </a:r>
            <a:r>
              <a:rPr lang="en-US" dirty="0" smtClean="0"/>
              <a:t>, </a:t>
            </a:r>
            <a:r>
              <a:rPr lang="en-US" dirty="0" err="1" smtClean="0"/>
              <a:t>Guddisa</a:t>
            </a:r>
            <a:r>
              <a:rPr lang="en-US" dirty="0" smtClean="0"/>
              <a:t>, </a:t>
            </a:r>
            <a:r>
              <a:rPr lang="en-US" dirty="0" err="1" smtClean="0"/>
              <a:t>Lelisa</a:t>
            </a:r>
            <a:r>
              <a:rPr lang="en-US" dirty="0" smtClean="0"/>
              <a:t> </a:t>
            </a:r>
            <a:r>
              <a:rPr lang="en-US" dirty="0" err="1" smtClean="0"/>
              <a:t>Dimtu</a:t>
            </a:r>
            <a:r>
              <a:rPr lang="en-US" dirty="0" smtClean="0"/>
              <a:t> and </a:t>
            </a:r>
            <a:r>
              <a:rPr lang="en-US" dirty="0" err="1" smtClean="0"/>
              <a:t>Adugna</a:t>
            </a:r>
            <a:r>
              <a:rPr lang="en-US" dirty="0" smtClean="0"/>
              <a:t> wile the remaining months are food insecurity months.</a:t>
            </a:r>
            <a:endParaRPr lang="en-US" dirty="0"/>
          </a:p>
          <a:p>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Livelihood cont…</a:t>
            </a:r>
            <a:endParaRPr lang="en-US" dirty="0"/>
          </a:p>
        </p:txBody>
      </p:sp>
      <p:sp>
        <p:nvSpPr>
          <p:cNvPr id="3" name="Content Placeholder 2"/>
          <p:cNvSpPr>
            <a:spLocks noGrp="1"/>
          </p:cNvSpPr>
          <p:nvPr>
            <p:ph idx="1"/>
          </p:nvPr>
        </p:nvSpPr>
        <p:spPr/>
        <p:txBody>
          <a:bodyPr>
            <a:noAutofit/>
          </a:bodyPr>
          <a:lstStyle/>
          <a:p>
            <a:pPr lvl="0" algn="just"/>
            <a:r>
              <a:rPr lang="en-US" sz="2400" i="1" dirty="0" err="1" smtClean="0"/>
              <a:t>Araso</a:t>
            </a:r>
            <a:r>
              <a:rPr lang="en-US" sz="2400" dirty="0" smtClean="0"/>
              <a:t>: sharing arrangement between oxen owners and a person who don’t have oxen but have sufficient labor. The agreement is 2:1 ration </a:t>
            </a:r>
            <a:r>
              <a:rPr lang="en-US" sz="2400" dirty="0" err="1" smtClean="0"/>
              <a:t>i.e</a:t>
            </a:r>
            <a:r>
              <a:rPr lang="en-US" sz="2400" dirty="0" smtClean="0"/>
              <a:t> he plough two days for oxen owner and one day for himself</a:t>
            </a:r>
          </a:p>
          <a:p>
            <a:pPr algn="just"/>
            <a:r>
              <a:rPr lang="en-US" sz="2400" i="1" dirty="0" err="1" smtClean="0"/>
              <a:t>Gatiitii</a:t>
            </a:r>
            <a:r>
              <a:rPr lang="en-US" sz="2400" dirty="0" smtClean="0"/>
              <a:t>: This is draft ox or oxen labor exchange in kind between ox or oxen owner and labor and landowner.</a:t>
            </a:r>
          </a:p>
          <a:p>
            <a:pPr lvl="0" algn="just"/>
            <a:r>
              <a:rPr lang="en-US" sz="2400" i="1" dirty="0" smtClean="0"/>
              <a:t>Pairing</a:t>
            </a:r>
            <a:r>
              <a:rPr lang="en-US" sz="2400" dirty="0" smtClean="0"/>
              <a:t>: this sharing occurs between two equal status individuals especially in oxen </a:t>
            </a:r>
          </a:p>
          <a:p>
            <a:pPr lvl="0" algn="just"/>
            <a:r>
              <a:rPr lang="en-US" sz="2400" i="1" dirty="0" err="1" smtClean="0"/>
              <a:t>Dhala</a:t>
            </a:r>
            <a:r>
              <a:rPr lang="en-US" sz="2400" dirty="0" smtClean="0"/>
              <a:t>: provision of small ruminant animal for reproduction to others households. The agreement is that the offspring is shared among the two households while maintain the original female livestock for the owner.</a:t>
            </a:r>
          </a:p>
          <a:p>
            <a:pPr algn="just"/>
            <a:endParaRPr lang="en-US" sz="24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Livelihood cont…</a:t>
            </a:r>
            <a:endParaRPr lang="en-US" dirty="0"/>
          </a:p>
        </p:txBody>
      </p:sp>
      <p:sp>
        <p:nvSpPr>
          <p:cNvPr id="3" name="Content Placeholder 2"/>
          <p:cNvSpPr>
            <a:spLocks noGrp="1"/>
          </p:cNvSpPr>
          <p:nvPr>
            <p:ph idx="1"/>
          </p:nvPr>
        </p:nvSpPr>
        <p:spPr/>
        <p:txBody>
          <a:bodyPr>
            <a:normAutofit fontScale="92500"/>
          </a:bodyPr>
          <a:lstStyle/>
          <a:p>
            <a:pPr algn="just"/>
            <a:r>
              <a:rPr lang="en-US" i="1" dirty="0" err="1" smtClean="0"/>
              <a:t>Sirbisiisaa</a:t>
            </a:r>
            <a:r>
              <a:rPr lang="en-US" i="1" dirty="0" smtClean="0"/>
              <a:t>: </a:t>
            </a:r>
            <a:r>
              <a:rPr lang="en-US" dirty="0" smtClean="0"/>
              <a:t>Animal sharing arrangements to walk over prepared land for sowing </a:t>
            </a:r>
            <a:r>
              <a:rPr lang="en-US" dirty="0" err="1" smtClean="0"/>
              <a:t>teff</a:t>
            </a:r>
            <a:r>
              <a:rPr lang="en-US" dirty="0" smtClean="0"/>
              <a:t>, and millet as well as for threshing of crops.</a:t>
            </a:r>
          </a:p>
          <a:p>
            <a:pPr algn="just"/>
            <a:r>
              <a:rPr lang="en-US" dirty="0" smtClean="0"/>
              <a:t>Grazing land is also important for the survival of livestock. In </a:t>
            </a:r>
            <a:r>
              <a:rPr lang="en-US" dirty="0" err="1" smtClean="0"/>
              <a:t>Bikila</a:t>
            </a:r>
            <a:r>
              <a:rPr lang="en-US" dirty="0" smtClean="0"/>
              <a:t> and </a:t>
            </a:r>
            <a:r>
              <a:rPr lang="en-US" dirty="0" err="1" smtClean="0"/>
              <a:t>Lelisa</a:t>
            </a:r>
            <a:r>
              <a:rPr lang="en-US" dirty="0" smtClean="0"/>
              <a:t> </a:t>
            </a:r>
            <a:r>
              <a:rPr lang="en-US" dirty="0" err="1" smtClean="0"/>
              <a:t>Dimtu</a:t>
            </a:r>
            <a:r>
              <a:rPr lang="en-US" dirty="0" smtClean="0"/>
              <a:t>, Community arrange communal grazing land during the rainy season but in other kebeles they arrange private grazing land. In both cases, there is seasonal release of animals (dry seasonal) </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Livelihood cont…</a:t>
            </a:r>
            <a:endParaRPr lang="en-US" dirty="0"/>
          </a:p>
        </p:txBody>
      </p:sp>
      <p:sp>
        <p:nvSpPr>
          <p:cNvPr id="3" name="Content Placeholder 2"/>
          <p:cNvSpPr>
            <a:spLocks noGrp="1"/>
          </p:cNvSpPr>
          <p:nvPr>
            <p:ph idx="1"/>
          </p:nvPr>
        </p:nvSpPr>
        <p:spPr/>
        <p:txBody>
          <a:bodyPr>
            <a:normAutofit/>
          </a:bodyPr>
          <a:lstStyle/>
          <a:p>
            <a:pPr algn="just"/>
            <a:r>
              <a:rPr lang="en-US" dirty="0" smtClean="0"/>
              <a:t>Common tree species are </a:t>
            </a:r>
            <a:r>
              <a:rPr lang="en-US" dirty="0" err="1" smtClean="0"/>
              <a:t>Waddessa</a:t>
            </a:r>
            <a:r>
              <a:rPr lang="en-US" dirty="0"/>
              <a:t>,</a:t>
            </a:r>
            <a:r>
              <a:rPr lang="en-US" dirty="0" smtClean="0"/>
              <a:t> </a:t>
            </a:r>
            <a:r>
              <a:rPr lang="en-US" dirty="0" err="1" smtClean="0"/>
              <a:t>Qararo</a:t>
            </a:r>
            <a:r>
              <a:rPr lang="en-US" dirty="0" smtClean="0"/>
              <a:t>, </a:t>
            </a:r>
            <a:r>
              <a:rPr lang="en-US" dirty="0" err="1" smtClean="0"/>
              <a:t>Sokorruu</a:t>
            </a:r>
            <a:r>
              <a:rPr lang="en-US" dirty="0" smtClean="0"/>
              <a:t>, </a:t>
            </a:r>
            <a:r>
              <a:rPr lang="en-US" dirty="0" err="1" smtClean="0"/>
              <a:t>Baddeessaa</a:t>
            </a:r>
            <a:r>
              <a:rPr lang="en-US" dirty="0" smtClean="0"/>
              <a:t>, </a:t>
            </a:r>
            <a:r>
              <a:rPr lang="en-US" dirty="0" err="1" smtClean="0"/>
              <a:t>Abbayyii</a:t>
            </a:r>
            <a:r>
              <a:rPr lang="en-US" dirty="0" smtClean="0"/>
              <a:t>, </a:t>
            </a:r>
            <a:r>
              <a:rPr lang="en-US" dirty="0" err="1" smtClean="0"/>
              <a:t>Dabaqaa,Goosuu</a:t>
            </a:r>
            <a:r>
              <a:rPr lang="en-US" dirty="0" smtClean="0"/>
              <a:t>, </a:t>
            </a:r>
            <a:r>
              <a:rPr lang="en-US" dirty="0" err="1" smtClean="0"/>
              <a:t>Qilxuu</a:t>
            </a:r>
            <a:r>
              <a:rPr lang="en-US" dirty="0" smtClean="0"/>
              <a:t>, </a:t>
            </a:r>
            <a:r>
              <a:rPr lang="en-US" dirty="0" err="1" smtClean="0"/>
              <a:t>Daannisa</a:t>
            </a:r>
            <a:r>
              <a:rPr lang="en-US" dirty="0" smtClean="0"/>
              <a:t>, </a:t>
            </a:r>
            <a:r>
              <a:rPr lang="en-US" dirty="0" err="1" smtClean="0"/>
              <a:t>Harbuu</a:t>
            </a:r>
            <a:r>
              <a:rPr lang="en-US" dirty="0" smtClean="0"/>
              <a:t>, </a:t>
            </a:r>
            <a:r>
              <a:rPr lang="en-US" dirty="0" err="1" smtClean="0"/>
              <a:t>Liilluu</a:t>
            </a:r>
            <a:r>
              <a:rPr lang="en-US" dirty="0" smtClean="0"/>
              <a:t>, </a:t>
            </a:r>
            <a:r>
              <a:rPr lang="en-US" dirty="0" err="1" smtClean="0"/>
              <a:t>Gambeela</a:t>
            </a:r>
            <a:r>
              <a:rPr lang="en-US" dirty="0" smtClean="0"/>
              <a:t>, </a:t>
            </a:r>
            <a:r>
              <a:rPr lang="en-US" dirty="0" err="1" smtClean="0"/>
              <a:t>Mixoo</a:t>
            </a:r>
            <a:r>
              <a:rPr lang="en-US" dirty="0" smtClean="0"/>
              <a:t>, </a:t>
            </a:r>
            <a:r>
              <a:rPr lang="en-US" dirty="0" err="1" smtClean="0"/>
              <a:t>Ambalta</a:t>
            </a:r>
            <a:r>
              <a:rPr lang="en-US" dirty="0" smtClean="0"/>
              <a:t>, </a:t>
            </a:r>
            <a:r>
              <a:rPr lang="en-US" dirty="0" err="1" smtClean="0"/>
              <a:t>Mukarbaa</a:t>
            </a:r>
            <a:r>
              <a:rPr lang="en-US" dirty="0" smtClean="0"/>
              <a:t>, </a:t>
            </a:r>
            <a:r>
              <a:rPr lang="en-US" dirty="0" err="1" smtClean="0"/>
              <a:t>Laaftoo</a:t>
            </a:r>
            <a:r>
              <a:rPr lang="en-US" dirty="0" smtClean="0"/>
              <a:t>, </a:t>
            </a:r>
            <a:r>
              <a:rPr lang="en-US" dirty="0" err="1" smtClean="0"/>
              <a:t>Reejjii</a:t>
            </a:r>
            <a:r>
              <a:rPr lang="en-US" dirty="0" smtClean="0"/>
              <a:t>, </a:t>
            </a:r>
            <a:r>
              <a:rPr lang="en-US" dirty="0" err="1" smtClean="0"/>
              <a:t>Botoroo</a:t>
            </a:r>
            <a:r>
              <a:rPr lang="en-US" dirty="0" smtClean="0"/>
              <a:t>, </a:t>
            </a:r>
            <a:r>
              <a:rPr lang="en-US" dirty="0" err="1" smtClean="0"/>
              <a:t>Balansofii</a:t>
            </a:r>
            <a:r>
              <a:rPr lang="en-US" dirty="0" smtClean="0"/>
              <a:t>, </a:t>
            </a:r>
            <a:r>
              <a:rPr lang="en-US" dirty="0" err="1" smtClean="0"/>
              <a:t>Dhoqonnuu</a:t>
            </a:r>
            <a:r>
              <a:rPr lang="en-US" dirty="0" smtClean="0"/>
              <a:t>, </a:t>
            </a:r>
            <a:r>
              <a:rPr lang="en-US" dirty="0" err="1" smtClean="0"/>
              <a:t>Xaaxessa</a:t>
            </a:r>
            <a:r>
              <a:rPr lang="en-US" dirty="0" smtClean="0"/>
              <a:t>, </a:t>
            </a:r>
            <a:r>
              <a:rPr lang="en-US" dirty="0" err="1" smtClean="0"/>
              <a:t>Odaa</a:t>
            </a:r>
            <a:r>
              <a:rPr lang="en-US" dirty="0" smtClean="0"/>
              <a:t>, </a:t>
            </a:r>
            <a:r>
              <a:rPr lang="en-US" dirty="0" err="1" smtClean="0"/>
              <a:t>Homii</a:t>
            </a:r>
            <a:r>
              <a:rPr lang="en-US" dirty="0" smtClean="0"/>
              <a:t>, </a:t>
            </a:r>
            <a:r>
              <a:rPr lang="en-US" dirty="0" err="1" smtClean="0"/>
              <a:t>Eebbicha</a:t>
            </a:r>
            <a:r>
              <a:rPr lang="en-US" dirty="0" smtClean="0"/>
              <a:t>, </a:t>
            </a:r>
            <a:r>
              <a:rPr lang="en-US" dirty="0" err="1" smtClean="0"/>
              <a:t>Qilinxoo</a:t>
            </a:r>
            <a:r>
              <a:rPr lang="en-US" dirty="0" smtClean="0"/>
              <a:t>, </a:t>
            </a:r>
            <a:r>
              <a:rPr lang="en-US" dirty="0" err="1" smtClean="0"/>
              <a:t>Birbirsa</a:t>
            </a:r>
            <a:r>
              <a:rPr lang="en-US" dirty="0" smtClean="0"/>
              <a:t>, </a:t>
            </a:r>
            <a:r>
              <a:rPr lang="en-US" dirty="0" err="1" smtClean="0"/>
              <a:t>Basaqa</a:t>
            </a:r>
            <a:r>
              <a:rPr lang="en-US" dirty="0" smtClean="0"/>
              <a:t>, Buna, </a:t>
            </a:r>
            <a:r>
              <a:rPr lang="en-US" dirty="0" err="1" smtClean="0"/>
              <a:t>Alalee</a:t>
            </a:r>
            <a:r>
              <a:rPr lang="en-US" dirty="0" smtClean="0"/>
              <a:t>, </a:t>
            </a:r>
            <a:r>
              <a:rPr lang="en-US" dirty="0" err="1" smtClean="0"/>
              <a:t>Alaltuu</a:t>
            </a:r>
            <a:r>
              <a:rPr lang="en-US" dirty="0" smtClean="0"/>
              <a:t>, </a:t>
            </a:r>
            <a:r>
              <a:rPr lang="en-US" dirty="0" err="1" smtClean="0"/>
              <a:t>Gaatira</a:t>
            </a:r>
            <a:r>
              <a:rPr lang="en-US" dirty="0" smtClean="0"/>
              <a:t>,  </a:t>
            </a:r>
            <a:r>
              <a:rPr lang="en-US" dirty="0" err="1" smtClean="0"/>
              <a:t>Tidii</a:t>
            </a:r>
            <a:r>
              <a:rPr lang="en-US" dirty="0" smtClean="0"/>
              <a:t>, </a:t>
            </a:r>
            <a:r>
              <a:rPr lang="en-US" dirty="0" err="1" smtClean="0"/>
              <a:t>Muze</a:t>
            </a:r>
            <a:r>
              <a:rPr lang="en-US" dirty="0" smtClean="0"/>
              <a:t>, </a:t>
            </a:r>
            <a:r>
              <a:rPr lang="en-US" dirty="0" err="1" smtClean="0"/>
              <a:t>Tasbaania</a:t>
            </a:r>
            <a:endParaRPr lang="en-US" dirty="0"/>
          </a:p>
          <a:p>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Livelihood cont…</a:t>
            </a:r>
            <a:endParaRPr lang="en-US" dirty="0"/>
          </a:p>
        </p:txBody>
      </p:sp>
      <p:sp>
        <p:nvSpPr>
          <p:cNvPr id="3" name="Content Placeholder 2"/>
          <p:cNvSpPr>
            <a:spLocks noGrp="1"/>
          </p:cNvSpPr>
          <p:nvPr>
            <p:ph idx="1"/>
          </p:nvPr>
        </p:nvSpPr>
        <p:spPr/>
        <p:txBody>
          <a:bodyPr>
            <a:normAutofit lnSpcReduction="10000"/>
          </a:bodyPr>
          <a:lstStyle/>
          <a:p>
            <a:r>
              <a:rPr lang="en-US" dirty="0" smtClean="0"/>
              <a:t>The importance of tree species are many </a:t>
            </a:r>
          </a:p>
          <a:p>
            <a:r>
              <a:rPr lang="en-US" dirty="0" err="1" smtClean="0"/>
              <a:t>Waddeessa</a:t>
            </a:r>
            <a:r>
              <a:rPr lang="en-US" dirty="0" smtClean="0"/>
              <a:t> for making of </a:t>
            </a:r>
            <a:r>
              <a:rPr lang="en-US" dirty="0" err="1" smtClean="0"/>
              <a:t>xaa’ula</a:t>
            </a:r>
            <a:r>
              <a:rPr lang="en-US" dirty="0" smtClean="0"/>
              <a:t> to for sale, door and window for houses, </a:t>
            </a:r>
            <a:r>
              <a:rPr lang="en-US" dirty="0" err="1" smtClean="0"/>
              <a:t>Qararo</a:t>
            </a:r>
            <a:r>
              <a:rPr lang="en-US" dirty="0" smtClean="0"/>
              <a:t> for house construction, making of agricultural tools,  </a:t>
            </a:r>
            <a:r>
              <a:rPr lang="en-US" dirty="0" err="1" smtClean="0"/>
              <a:t>Bakkannisa</a:t>
            </a:r>
            <a:r>
              <a:rPr lang="en-US" dirty="0" smtClean="0"/>
              <a:t> for firewood, making of agricultural tools, </a:t>
            </a:r>
            <a:r>
              <a:rPr lang="en-US" dirty="0" err="1" smtClean="0"/>
              <a:t>Caatii</a:t>
            </a:r>
            <a:r>
              <a:rPr lang="en-US" dirty="0" smtClean="0"/>
              <a:t> for sale, Buna for consumption and cash income, </a:t>
            </a:r>
            <a:r>
              <a:rPr lang="en-US" dirty="0" smtClean="0"/>
              <a:t>Eucalyptus tree for cash, construction of houses, making of agricultural tools</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Livelihood cont…</a:t>
            </a:r>
            <a:endParaRPr lang="en-US" dirty="0"/>
          </a:p>
        </p:txBody>
      </p:sp>
      <p:sp>
        <p:nvSpPr>
          <p:cNvPr id="3" name="Content Placeholder 2"/>
          <p:cNvSpPr>
            <a:spLocks noGrp="1"/>
          </p:cNvSpPr>
          <p:nvPr>
            <p:ph idx="1"/>
          </p:nvPr>
        </p:nvSpPr>
        <p:spPr/>
        <p:txBody>
          <a:bodyPr>
            <a:normAutofit lnSpcReduction="10000"/>
          </a:bodyPr>
          <a:lstStyle/>
          <a:p>
            <a:r>
              <a:rPr lang="en-US" dirty="0" smtClean="0"/>
              <a:t>Farmers want to plant these trees near their home, along web river, on the border between two farmers land</a:t>
            </a:r>
          </a:p>
          <a:p>
            <a:r>
              <a:rPr lang="en-US" dirty="0" smtClean="0"/>
              <a:t>But farmers face shortage </a:t>
            </a:r>
            <a:r>
              <a:rPr lang="en-US" dirty="0"/>
              <a:t>of land, seedling problems, </a:t>
            </a:r>
            <a:r>
              <a:rPr lang="en-US" dirty="0" smtClean="0"/>
              <a:t>skill on how to plant and protect, </a:t>
            </a:r>
          </a:p>
          <a:p>
            <a:pPr algn="ctr"/>
            <a:r>
              <a:rPr lang="en-US" b="1" i="1" dirty="0" smtClean="0"/>
              <a:t>Labor and migration</a:t>
            </a:r>
          </a:p>
          <a:p>
            <a:r>
              <a:rPr lang="en-US" dirty="0" smtClean="0"/>
              <a:t>In majority of the Kebeles, months of workload are almost similar. Major activities are:</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Livelihood cont…</a:t>
            </a:r>
            <a:endParaRPr lang="en-US" dirty="0"/>
          </a:p>
        </p:txBody>
      </p:sp>
      <p:sp>
        <p:nvSpPr>
          <p:cNvPr id="3" name="Content Placeholder 2"/>
          <p:cNvSpPr>
            <a:spLocks noGrp="1"/>
          </p:cNvSpPr>
          <p:nvPr>
            <p:ph idx="1"/>
          </p:nvPr>
        </p:nvSpPr>
        <p:spPr/>
        <p:txBody>
          <a:bodyPr>
            <a:normAutofit fontScale="85000" lnSpcReduction="20000"/>
          </a:bodyPr>
          <a:lstStyle/>
          <a:p>
            <a:pPr lvl="0"/>
            <a:r>
              <a:rPr lang="en-US" dirty="0"/>
              <a:t>clearing the </a:t>
            </a:r>
            <a:r>
              <a:rPr lang="en-US" dirty="0" smtClean="0"/>
              <a:t>land, </a:t>
            </a:r>
            <a:r>
              <a:rPr lang="en-US" dirty="0"/>
              <a:t>ploughing, weeding, sowing, protecting </a:t>
            </a:r>
            <a:r>
              <a:rPr lang="en-US" dirty="0" smtClean="0"/>
              <a:t>,planting, harvesting </a:t>
            </a:r>
            <a:r>
              <a:rPr lang="en-US" dirty="0"/>
              <a:t>,collecting and threshing </a:t>
            </a:r>
            <a:r>
              <a:rPr lang="en-US" dirty="0" smtClean="0"/>
              <a:t>.</a:t>
            </a:r>
          </a:p>
          <a:p>
            <a:r>
              <a:rPr lang="en-US" dirty="0" smtClean="0"/>
              <a:t>Besides this, women also revealed some activities which consume much of their time through out the year such as</a:t>
            </a:r>
            <a:r>
              <a:rPr lang="en-US" dirty="0"/>
              <a:t> Looking after Livestock </a:t>
            </a:r>
            <a:r>
              <a:rPr lang="en-US" dirty="0" smtClean="0"/>
              <a:t>,Preparing foods and  </a:t>
            </a:r>
            <a:r>
              <a:rPr lang="en-US" dirty="0"/>
              <a:t>care for children </a:t>
            </a:r>
          </a:p>
          <a:p>
            <a:r>
              <a:rPr lang="en-US" dirty="0" smtClean="0"/>
              <a:t>.Division of labor also exist in which men do such activities as plough, </a:t>
            </a:r>
            <a:r>
              <a:rPr lang="en-US" dirty="0"/>
              <a:t>harvest clear land plant, and thresh, protect(keep crops and livestock from wild animals</a:t>
            </a:r>
            <a:r>
              <a:rPr lang="en-US" dirty="0" smtClean="0"/>
              <a:t>) while women engage in  </a:t>
            </a:r>
            <a:r>
              <a:rPr lang="en-US" dirty="0"/>
              <a:t>weed, clear, harvest (even though not as men), collecting crops</a:t>
            </a:r>
          </a:p>
          <a:p>
            <a:pPr lvl="0"/>
            <a:endParaRPr lang="en-US" dirty="0"/>
          </a:p>
          <a:p>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Livelihood cont…</a:t>
            </a:r>
            <a:endParaRPr lang="en-US" dirty="0"/>
          </a:p>
        </p:txBody>
      </p:sp>
      <p:sp>
        <p:nvSpPr>
          <p:cNvPr id="3" name="Content Placeholder 2"/>
          <p:cNvSpPr>
            <a:spLocks noGrp="1"/>
          </p:cNvSpPr>
          <p:nvPr>
            <p:ph idx="1"/>
          </p:nvPr>
        </p:nvSpPr>
        <p:spPr>
          <a:xfrm>
            <a:off x="533400" y="1600200"/>
            <a:ext cx="8229600" cy="4525963"/>
          </a:xfrm>
        </p:spPr>
        <p:txBody>
          <a:bodyPr>
            <a:normAutofit fontScale="92500"/>
          </a:bodyPr>
          <a:lstStyle/>
          <a:p>
            <a:pPr algn="just"/>
            <a:r>
              <a:rPr lang="en-US" dirty="0" smtClean="0"/>
              <a:t>There are some local arrangements labor cooperation in agricultural and other activities. These are </a:t>
            </a:r>
            <a:r>
              <a:rPr lang="en-US" dirty="0" err="1" smtClean="0"/>
              <a:t>d</a:t>
            </a:r>
            <a:r>
              <a:rPr lang="en-US" i="1" dirty="0" err="1" smtClean="0"/>
              <a:t>aboo</a:t>
            </a:r>
            <a:r>
              <a:rPr lang="en-US" i="1" dirty="0" smtClean="0"/>
              <a:t>, </a:t>
            </a:r>
            <a:r>
              <a:rPr lang="en-US" dirty="0" err="1" smtClean="0"/>
              <a:t>Daadoo</a:t>
            </a:r>
            <a:r>
              <a:rPr lang="en-US" dirty="0" smtClean="0"/>
              <a:t>, </a:t>
            </a:r>
            <a:r>
              <a:rPr lang="en-US" i="1" dirty="0" err="1" smtClean="0"/>
              <a:t>Dudga</a:t>
            </a:r>
            <a:r>
              <a:rPr lang="en-US" i="1" dirty="0" smtClean="0"/>
              <a:t>, </a:t>
            </a:r>
            <a:r>
              <a:rPr lang="en-US" i="1" dirty="0" err="1" smtClean="0"/>
              <a:t>Ergamuu</a:t>
            </a:r>
            <a:endParaRPr lang="en-US" i="1" dirty="0" smtClean="0"/>
          </a:p>
          <a:p>
            <a:pPr algn="just"/>
            <a:r>
              <a:rPr lang="en-US" i="1" dirty="0" smtClean="0"/>
              <a:t>Labor migration is common in search for wage labor and land in the low land areas where settler from </a:t>
            </a:r>
            <a:r>
              <a:rPr lang="en-US" i="1" dirty="0" err="1" smtClean="0"/>
              <a:t>Wollo</a:t>
            </a:r>
            <a:r>
              <a:rPr lang="en-US" i="1" dirty="0" smtClean="0"/>
              <a:t> and </a:t>
            </a:r>
            <a:r>
              <a:rPr lang="en-US" i="1" dirty="0" err="1" smtClean="0"/>
              <a:t>Harar</a:t>
            </a:r>
            <a:r>
              <a:rPr lang="en-US" i="1" dirty="0" smtClean="0"/>
              <a:t> to regions of </a:t>
            </a:r>
            <a:r>
              <a:rPr lang="en-US" i="1" dirty="0" err="1" smtClean="0"/>
              <a:t>Gumuz</a:t>
            </a:r>
            <a:r>
              <a:rPr lang="en-US" i="1" dirty="0" smtClean="0"/>
              <a:t> community except rare case in </a:t>
            </a:r>
            <a:r>
              <a:rPr lang="en-US" i="1" dirty="0" err="1" smtClean="0"/>
              <a:t>Arjo</a:t>
            </a:r>
            <a:r>
              <a:rPr lang="en-US" i="1" dirty="0" smtClean="0"/>
              <a:t>. There is also few daily laborer (mostly women and children)within the same community </a:t>
            </a:r>
            <a:endParaRPr lang="en-US" dirty="0"/>
          </a:p>
          <a:p>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Livelihood cont…</a:t>
            </a:r>
            <a:endParaRPr lang="en-US" dirty="0"/>
          </a:p>
        </p:txBody>
      </p:sp>
      <p:sp>
        <p:nvSpPr>
          <p:cNvPr id="3" name="Content Placeholder 2"/>
          <p:cNvSpPr>
            <a:spLocks noGrp="1"/>
          </p:cNvSpPr>
          <p:nvPr>
            <p:ph idx="1"/>
          </p:nvPr>
        </p:nvSpPr>
        <p:spPr/>
        <p:txBody>
          <a:bodyPr>
            <a:normAutofit/>
          </a:bodyPr>
          <a:lstStyle/>
          <a:p>
            <a:r>
              <a:rPr lang="en-US" dirty="0" smtClean="0"/>
              <a:t>Major problems the area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Livelihood cont…</a:t>
            </a:r>
            <a:endParaRPr lang="en-US" dirty="0"/>
          </a:p>
        </p:txBody>
      </p:sp>
      <p:sp>
        <p:nvSpPr>
          <p:cNvPr id="3" name="Content Placeholder 2"/>
          <p:cNvSpPr>
            <a:spLocks noGrp="1"/>
          </p:cNvSpPr>
          <p:nvPr>
            <p:ph idx="1"/>
          </p:nvPr>
        </p:nvSpPr>
        <p:spPr/>
        <p:txBody>
          <a:bodyPr/>
          <a:lstStyle/>
          <a:p>
            <a:r>
              <a:rPr lang="en-US" dirty="0" smtClean="0"/>
              <a:t>During foods insecurity time most of the people engage in </a:t>
            </a:r>
            <a:r>
              <a:rPr lang="en-US" dirty="0"/>
              <a:t>Collecting of </a:t>
            </a:r>
            <a:r>
              <a:rPr lang="en-US" i="1" dirty="0"/>
              <a:t>“</a:t>
            </a:r>
            <a:r>
              <a:rPr lang="en-US" i="1" dirty="0" err="1"/>
              <a:t>quncee</a:t>
            </a:r>
            <a:r>
              <a:rPr lang="en-US" i="1" dirty="0"/>
              <a:t>”</a:t>
            </a:r>
            <a:r>
              <a:rPr lang="en-US" dirty="0"/>
              <a:t>(forest product that can used to make rope) and </a:t>
            </a:r>
            <a:r>
              <a:rPr lang="en-US" i="1" dirty="0" err="1"/>
              <a:t>meexii</a:t>
            </a:r>
            <a:r>
              <a:rPr lang="en-US" dirty="0"/>
              <a:t> to sell in the local </a:t>
            </a:r>
            <a:r>
              <a:rPr lang="en-US" dirty="0" smtClean="0"/>
              <a:t>market( for </a:t>
            </a:r>
            <a:r>
              <a:rPr lang="en-US" dirty="0" err="1" smtClean="0"/>
              <a:t>Bikila</a:t>
            </a:r>
            <a:r>
              <a:rPr lang="en-US" dirty="0" smtClean="0"/>
              <a:t> and </a:t>
            </a:r>
            <a:r>
              <a:rPr lang="en-US" dirty="0" err="1" smtClean="0"/>
              <a:t>Adugna</a:t>
            </a:r>
            <a:r>
              <a:rPr lang="en-US" dirty="0" smtClean="0"/>
              <a:t> ), </a:t>
            </a:r>
            <a:r>
              <a:rPr lang="en-US" dirty="0"/>
              <a:t>daily laborers</a:t>
            </a:r>
            <a:r>
              <a:rPr lang="en-US" dirty="0" smtClean="0"/>
              <a:t>,</a:t>
            </a:r>
            <a:r>
              <a:rPr lang="en-US" dirty="0"/>
              <a:t> </a:t>
            </a:r>
            <a:r>
              <a:rPr lang="en-US" dirty="0" smtClean="0"/>
              <a:t>borrowing, </a:t>
            </a:r>
            <a:r>
              <a:rPr lang="en-US" dirty="0"/>
              <a:t>sale of small ruminant animals such as sheep and goat, migrant labor to engage in daily laborer in </a:t>
            </a:r>
            <a:r>
              <a:rPr lang="en-US" dirty="0" smtClean="0"/>
              <a:t>sand stone and  agricultural activities for all kebeles</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Livelihood cont…</a:t>
            </a:r>
            <a:endParaRPr lang="en-US" dirty="0"/>
          </a:p>
        </p:txBody>
      </p:sp>
      <p:sp>
        <p:nvSpPr>
          <p:cNvPr id="3" name="Content Placeholder 2"/>
          <p:cNvSpPr>
            <a:spLocks noGrp="1"/>
          </p:cNvSpPr>
          <p:nvPr>
            <p:ph idx="1"/>
          </p:nvPr>
        </p:nvSpPr>
        <p:spPr/>
        <p:txBody>
          <a:bodyPr>
            <a:normAutofit fontScale="92500"/>
          </a:bodyPr>
          <a:lstStyle/>
          <a:p>
            <a:r>
              <a:rPr lang="en-US" dirty="0" smtClean="0"/>
              <a:t>Sources of cash</a:t>
            </a:r>
          </a:p>
          <a:p>
            <a:r>
              <a:rPr lang="en-US" dirty="0" err="1" smtClean="0"/>
              <a:t>Bikila</a:t>
            </a:r>
            <a:r>
              <a:rPr lang="en-US" dirty="0" smtClean="0"/>
              <a:t>-</a:t>
            </a:r>
            <a:r>
              <a:rPr lang="en-US" dirty="0"/>
              <a:t>Sale of some cash </a:t>
            </a:r>
            <a:r>
              <a:rPr lang="en-US" dirty="0" smtClean="0"/>
              <a:t>crops, cattle </a:t>
            </a:r>
            <a:r>
              <a:rPr lang="en-US" dirty="0"/>
              <a:t>fattening and sell, sell of </a:t>
            </a:r>
            <a:r>
              <a:rPr lang="en-US" dirty="0" smtClean="0"/>
              <a:t>livestock, People </a:t>
            </a:r>
            <a:r>
              <a:rPr lang="en-US" dirty="0"/>
              <a:t>in the lower land areas of the kebele also sell the available vegetables such as tomato and fruits to the market to </a:t>
            </a:r>
            <a:r>
              <a:rPr lang="en-US" dirty="0" smtClean="0"/>
              <a:t>sell, daily laborer</a:t>
            </a:r>
          </a:p>
          <a:p>
            <a:r>
              <a:rPr lang="en-US" dirty="0" err="1" smtClean="0"/>
              <a:t>Arjo</a:t>
            </a:r>
            <a:r>
              <a:rPr lang="en-US" dirty="0" smtClean="0"/>
              <a:t>-</a:t>
            </a:r>
            <a:r>
              <a:rPr lang="en-US" dirty="0"/>
              <a:t>Sale of Mango, papaya, coffee, seedling production and sell, sale of grain, sheep and goat, </a:t>
            </a:r>
            <a:r>
              <a:rPr lang="en-US" dirty="0" smtClean="0"/>
              <a:t>cattle fattening(few individuals) and daily laborer</a:t>
            </a:r>
            <a:endParaRPr lang="en-US" dirty="0"/>
          </a:p>
          <a:p>
            <a:endParaRPr lang="en-US" dirty="0"/>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Livelihood cont…</a:t>
            </a:r>
            <a:endParaRPr lang="en-US" dirty="0"/>
          </a:p>
        </p:txBody>
      </p:sp>
      <p:sp>
        <p:nvSpPr>
          <p:cNvPr id="3" name="Content Placeholder 2"/>
          <p:cNvSpPr>
            <a:spLocks noGrp="1"/>
          </p:cNvSpPr>
          <p:nvPr>
            <p:ph idx="1"/>
          </p:nvPr>
        </p:nvSpPr>
        <p:spPr/>
        <p:txBody>
          <a:bodyPr/>
          <a:lstStyle/>
          <a:p>
            <a:r>
              <a:rPr lang="en-US" dirty="0" err="1" smtClean="0"/>
              <a:t>Guddisa</a:t>
            </a:r>
            <a:r>
              <a:rPr lang="en-US" dirty="0" smtClean="0"/>
              <a:t>-Sale </a:t>
            </a:r>
            <a:r>
              <a:rPr lang="en-US" dirty="0"/>
              <a:t>of crops such as pea, beans, barley (</a:t>
            </a:r>
            <a:r>
              <a:rPr lang="en-US" i="1" dirty="0" err="1"/>
              <a:t>garbuu</a:t>
            </a:r>
            <a:r>
              <a:rPr lang="en-US" dirty="0"/>
              <a:t>) wheat (</a:t>
            </a:r>
            <a:r>
              <a:rPr lang="en-US" i="1" dirty="0" err="1"/>
              <a:t>qamadii</a:t>
            </a:r>
            <a:r>
              <a:rPr lang="en-US" dirty="0"/>
              <a:t>) and </a:t>
            </a:r>
            <a:r>
              <a:rPr lang="en-US" i="1" dirty="0" err="1"/>
              <a:t>teff</a:t>
            </a:r>
            <a:r>
              <a:rPr lang="en-US" dirty="0"/>
              <a:t> as well as coffee.</a:t>
            </a:r>
          </a:p>
          <a:p>
            <a:r>
              <a:rPr lang="en-US" dirty="0" err="1" smtClean="0"/>
              <a:t>Lelisa</a:t>
            </a:r>
            <a:r>
              <a:rPr lang="en-US" dirty="0" smtClean="0"/>
              <a:t> </a:t>
            </a:r>
            <a:r>
              <a:rPr lang="en-US" dirty="0" err="1" smtClean="0"/>
              <a:t>Dimtu</a:t>
            </a:r>
            <a:r>
              <a:rPr lang="en-US" dirty="0" smtClean="0"/>
              <a:t>-Mango </a:t>
            </a:r>
            <a:r>
              <a:rPr lang="en-US" dirty="0"/>
              <a:t>and coffee sale, sale of small ruminant animals, sale of eggs and </a:t>
            </a:r>
            <a:r>
              <a:rPr lang="en-US" dirty="0" smtClean="0"/>
              <a:t>hen</a:t>
            </a:r>
          </a:p>
          <a:p>
            <a:r>
              <a:rPr lang="en-US" dirty="0" err="1" smtClean="0"/>
              <a:t>Adugna</a:t>
            </a:r>
            <a:r>
              <a:rPr lang="en-US" dirty="0" smtClean="0"/>
              <a:t>-Sale </a:t>
            </a:r>
            <a:r>
              <a:rPr lang="en-US" dirty="0"/>
              <a:t>of coffee, sale of animal and crop such as </a:t>
            </a:r>
            <a:r>
              <a:rPr lang="en-US" dirty="0" err="1"/>
              <a:t>teff</a:t>
            </a:r>
            <a:r>
              <a:rPr lang="en-US" dirty="0"/>
              <a:t>, beans, peas, barely, wheat sale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Livelihood cont…</a:t>
            </a:r>
            <a:endParaRPr lang="en-US" dirty="0"/>
          </a:p>
        </p:txBody>
      </p:sp>
      <p:sp>
        <p:nvSpPr>
          <p:cNvPr id="3" name="Content Placeholder 2"/>
          <p:cNvSpPr>
            <a:spLocks noGrp="1"/>
          </p:cNvSpPr>
          <p:nvPr>
            <p:ph idx="1"/>
          </p:nvPr>
        </p:nvSpPr>
        <p:spPr/>
        <p:txBody>
          <a:bodyPr/>
          <a:lstStyle/>
          <a:p>
            <a:r>
              <a:rPr lang="en-US" dirty="0" smtClean="0"/>
              <a:t>Asset that determine wealth</a:t>
            </a:r>
          </a:p>
          <a:p>
            <a:pPr lvl="1"/>
            <a:r>
              <a:rPr lang="en-US" dirty="0" err="1" smtClean="0"/>
              <a:t>Bikila</a:t>
            </a:r>
            <a:r>
              <a:rPr lang="en-US" dirty="0" smtClean="0"/>
              <a:t>-Number </a:t>
            </a:r>
            <a:r>
              <a:rPr lang="en-US" dirty="0"/>
              <a:t>of cattle including such as oxen, land and labor, fruits  such as </a:t>
            </a:r>
            <a:r>
              <a:rPr lang="en-US" dirty="0" smtClean="0"/>
              <a:t>mango</a:t>
            </a:r>
          </a:p>
          <a:p>
            <a:pPr lvl="1"/>
            <a:r>
              <a:rPr lang="en-US" dirty="0" err="1" smtClean="0"/>
              <a:t>Arjo</a:t>
            </a:r>
            <a:r>
              <a:rPr lang="en-US" dirty="0" smtClean="0"/>
              <a:t>-Large </a:t>
            </a:r>
            <a:r>
              <a:rPr lang="en-US" dirty="0"/>
              <a:t>hectares of Fruits such as mango, papaya, irrigation land, coffee plant, oxen and cows as well as sheep and </a:t>
            </a:r>
            <a:r>
              <a:rPr lang="en-US" dirty="0" smtClean="0"/>
              <a:t>goat</a:t>
            </a:r>
          </a:p>
          <a:p>
            <a:pPr lvl="1"/>
            <a:r>
              <a:rPr lang="en-US" dirty="0" err="1" smtClean="0"/>
              <a:t>Guddisa</a:t>
            </a:r>
            <a:r>
              <a:rPr lang="en-US" dirty="0" smtClean="0"/>
              <a:t>-Livestock</a:t>
            </a:r>
            <a:r>
              <a:rPr lang="en-US" dirty="0"/>
              <a:t>, Coffee ,eucalyptus  tree  and land </a:t>
            </a:r>
          </a:p>
          <a:p>
            <a:pPr lvl="1"/>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Livelihood cont…</a:t>
            </a:r>
            <a:endParaRPr lang="en-US" dirty="0"/>
          </a:p>
        </p:txBody>
      </p:sp>
      <p:sp>
        <p:nvSpPr>
          <p:cNvPr id="3" name="Content Placeholder 2"/>
          <p:cNvSpPr>
            <a:spLocks noGrp="1"/>
          </p:cNvSpPr>
          <p:nvPr>
            <p:ph idx="1"/>
          </p:nvPr>
        </p:nvSpPr>
        <p:spPr/>
        <p:txBody>
          <a:bodyPr/>
          <a:lstStyle/>
          <a:p>
            <a:r>
              <a:rPr lang="en-US" dirty="0" err="1" smtClean="0"/>
              <a:t>Lelisa</a:t>
            </a:r>
            <a:r>
              <a:rPr lang="en-US" dirty="0" smtClean="0"/>
              <a:t> </a:t>
            </a:r>
            <a:r>
              <a:rPr lang="en-US" dirty="0" err="1" smtClean="0"/>
              <a:t>Dimtu</a:t>
            </a:r>
            <a:r>
              <a:rPr lang="en-US" dirty="0" smtClean="0"/>
              <a:t>-Mango</a:t>
            </a:r>
            <a:r>
              <a:rPr lang="en-US" dirty="0"/>
              <a:t>, cattle and coffee, honey making, land more than four </a:t>
            </a:r>
            <a:r>
              <a:rPr lang="en-US" dirty="0" smtClean="0"/>
              <a:t>hectare</a:t>
            </a:r>
          </a:p>
          <a:p>
            <a:r>
              <a:rPr lang="en-US" dirty="0" err="1" smtClean="0"/>
              <a:t>Adugna</a:t>
            </a:r>
            <a:r>
              <a:rPr lang="en-US" dirty="0" smtClean="0"/>
              <a:t>-Number </a:t>
            </a:r>
            <a:r>
              <a:rPr lang="en-US" dirty="0"/>
              <a:t>of Oxen, cow, sheep, goat, horse, land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Livelihood cont…</a:t>
            </a:r>
            <a:endParaRPr lang="en-US" dirty="0"/>
          </a:p>
        </p:txBody>
      </p:sp>
      <p:sp>
        <p:nvSpPr>
          <p:cNvPr id="3" name="Content Placeholder 2"/>
          <p:cNvSpPr>
            <a:spLocks noGrp="1"/>
          </p:cNvSpPr>
          <p:nvPr>
            <p:ph idx="1"/>
          </p:nvPr>
        </p:nvSpPr>
        <p:spPr/>
        <p:txBody>
          <a:bodyPr/>
          <a:lstStyle/>
          <a:p>
            <a:r>
              <a:rPr lang="en-US" dirty="0" smtClean="0"/>
              <a:t>Land, livestock, labor are important and central and important components of the peoples livelihoods in study kebeles.</a:t>
            </a:r>
          </a:p>
          <a:p>
            <a:r>
              <a:rPr lang="en-US" dirty="0" smtClean="0"/>
              <a:t>But, these resources are not evenly distributed among the all households and these leads to differences in the livelihoods of the population the five Kebeles(</a:t>
            </a:r>
            <a:r>
              <a:rPr lang="en-US" dirty="0" err="1" smtClean="0"/>
              <a:t>Bikila,Arjo</a:t>
            </a:r>
            <a:r>
              <a:rPr lang="en-US" dirty="0" smtClean="0"/>
              <a:t> </a:t>
            </a:r>
            <a:r>
              <a:rPr lang="en-US" dirty="0" err="1" smtClean="0"/>
              <a:t>qunanbula</a:t>
            </a:r>
            <a:r>
              <a:rPr lang="en-US" dirty="0" smtClean="0"/>
              <a:t>, </a:t>
            </a:r>
            <a:r>
              <a:rPr lang="en-US" dirty="0" err="1" smtClean="0"/>
              <a:t>Gudisa</a:t>
            </a:r>
            <a:r>
              <a:rPr lang="en-US" dirty="0" smtClean="0"/>
              <a:t>, </a:t>
            </a:r>
            <a:r>
              <a:rPr lang="en-US" dirty="0" err="1" smtClean="0"/>
              <a:t>Lelisa</a:t>
            </a:r>
            <a:r>
              <a:rPr lang="en-US" dirty="0" smtClean="0"/>
              <a:t> </a:t>
            </a:r>
            <a:r>
              <a:rPr lang="en-US" dirty="0" err="1" smtClean="0"/>
              <a:t>Dimtu</a:t>
            </a:r>
            <a:r>
              <a:rPr lang="en-US" dirty="0" smtClean="0"/>
              <a:t> and </a:t>
            </a:r>
            <a:r>
              <a:rPr lang="en-US" dirty="0" err="1" smtClean="0"/>
              <a:t>Adugna</a:t>
            </a:r>
            <a:r>
              <a:rPr lang="en-US" dirty="0" smtClean="0"/>
              <a:t>)</a:t>
            </a:r>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Livelihood cont…</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Land and land related issues</a:t>
            </a:r>
          </a:p>
          <a:p>
            <a:pPr algn="just"/>
            <a:r>
              <a:rPr lang="en-US" dirty="0" smtClean="0"/>
              <a:t>Some of the farmers in the fives kebeles do not have land at all except residential houses, some have few land that even not more than half a hectare, most of the farmers have less that 2 hectare of land that actually can not support the livelihood of the their families through out the year. For example an estimates </a:t>
            </a:r>
            <a:r>
              <a:rPr lang="en-US" dirty="0"/>
              <a:t>of 30% </a:t>
            </a:r>
            <a:r>
              <a:rPr lang="en-US" dirty="0" smtClean="0"/>
              <a:t>,35%, 40%, 22%, 30% of farmers in </a:t>
            </a:r>
            <a:r>
              <a:rPr lang="en-US" dirty="0" err="1" smtClean="0"/>
              <a:t>Bikila</a:t>
            </a:r>
            <a:r>
              <a:rPr lang="en-US" dirty="0" smtClean="0"/>
              <a:t>, </a:t>
            </a:r>
            <a:r>
              <a:rPr lang="en-US" dirty="0" err="1" smtClean="0"/>
              <a:t>Arjo</a:t>
            </a:r>
            <a:r>
              <a:rPr lang="en-US" dirty="0" smtClean="0"/>
              <a:t>, </a:t>
            </a:r>
            <a:r>
              <a:rPr lang="en-US" dirty="0" err="1" smtClean="0"/>
              <a:t>Gudissa</a:t>
            </a:r>
            <a:r>
              <a:rPr lang="en-US" dirty="0" smtClean="0"/>
              <a:t>, </a:t>
            </a:r>
            <a:r>
              <a:rPr lang="en-US" dirty="0" err="1" smtClean="0"/>
              <a:t>Lelissa</a:t>
            </a:r>
            <a:r>
              <a:rPr lang="en-US" dirty="0" smtClean="0"/>
              <a:t> </a:t>
            </a:r>
            <a:r>
              <a:rPr lang="en-US" dirty="0" err="1" smtClean="0"/>
              <a:t>Dimtu</a:t>
            </a:r>
            <a:r>
              <a:rPr lang="en-US" dirty="0" smtClean="0"/>
              <a:t> and </a:t>
            </a:r>
            <a:r>
              <a:rPr lang="en-US" dirty="0" err="1" smtClean="0"/>
              <a:t>Agugna</a:t>
            </a:r>
            <a:r>
              <a:rPr lang="en-US" dirty="0" smtClean="0"/>
              <a:t> respectively have no </a:t>
            </a:r>
            <a:r>
              <a:rPr lang="en-US" dirty="0" smtClean="0"/>
              <a:t>any </a:t>
            </a:r>
            <a:r>
              <a:rPr lang="en-US" dirty="0" smtClean="0"/>
              <a:t>land land to cultivate for their livelihood except their residential houses..</a:t>
            </a:r>
            <a:endParaRPr lang="en-US" dirty="0"/>
          </a:p>
          <a:p>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255</TotalTime>
  <Words>2164</Words>
  <Application>Microsoft Office PowerPoint</Application>
  <PresentationFormat>On-screen Show (4:3)</PresentationFormat>
  <Paragraphs>132</Paragraphs>
  <Slides>27</Slides>
  <Notes>27</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Office Theme</vt:lpstr>
      <vt:lpstr>NBDC Diga Livelihood Survey Report</vt:lpstr>
      <vt:lpstr>Livelihood cont…</vt:lpstr>
      <vt:lpstr>Livelihood cont…</vt:lpstr>
      <vt:lpstr>Livelihood cont…</vt:lpstr>
      <vt:lpstr>Livelihood cont…</vt:lpstr>
      <vt:lpstr>Livelihood cont…</vt:lpstr>
      <vt:lpstr>Livelihood cont…</vt:lpstr>
      <vt:lpstr>Livelihood cont…</vt:lpstr>
      <vt:lpstr>Livelihood cont…</vt:lpstr>
      <vt:lpstr>Livelihood cont…</vt:lpstr>
      <vt:lpstr>Livelihood cont…</vt:lpstr>
      <vt:lpstr>Livelihood cont…</vt:lpstr>
      <vt:lpstr>Livelihood cont…</vt:lpstr>
      <vt:lpstr>Livelihood cont…</vt:lpstr>
      <vt:lpstr>Livelihood cont…</vt:lpstr>
      <vt:lpstr>Livelihood cont…</vt:lpstr>
      <vt:lpstr>Livelihood cont…</vt:lpstr>
      <vt:lpstr>Livelihood cont…</vt:lpstr>
      <vt:lpstr>Livelihood cont…</vt:lpstr>
      <vt:lpstr>Livelihood cont…</vt:lpstr>
      <vt:lpstr>Livelihood cont…</vt:lpstr>
      <vt:lpstr>Livelihood cont…</vt:lpstr>
      <vt:lpstr>Livelihood cont…</vt:lpstr>
      <vt:lpstr>Livelihood cont…</vt:lpstr>
      <vt:lpstr>Livelihood cont…</vt:lpstr>
      <vt:lpstr>Livelihood cont…</vt:lpstr>
      <vt:lpstr>Livelihood cont…</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user</cp:lastModifiedBy>
  <cp:revision>132</cp:revision>
  <dcterms:created xsi:type="dcterms:W3CDTF">2011-05-10T03:51:37Z</dcterms:created>
  <dcterms:modified xsi:type="dcterms:W3CDTF">2011-05-10T08:07:10Z</dcterms:modified>
</cp:coreProperties>
</file>